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46"/>
  </p:notesMasterIdLst>
  <p:sldIdLst>
    <p:sldId id="256" r:id="rId2"/>
    <p:sldId id="291" r:id="rId3"/>
    <p:sldId id="274" r:id="rId4"/>
    <p:sldId id="257" r:id="rId5"/>
    <p:sldId id="258" r:id="rId6"/>
    <p:sldId id="259" r:id="rId7"/>
    <p:sldId id="282" r:id="rId8"/>
    <p:sldId id="260" r:id="rId9"/>
    <p:sldId id="261" r:id="rId10"/>
    <p:sldId id="271" r:id="rId11"/>
    <p:sldId id="262" r:id="rId12"/>
    <p:sldId id="263" r:id="rId13"/>
    <p:sldId id="275" r:id="rId14"/>
    <p:sldId id="276" r:id="rId15"/>
    <p:sldId id="277" r:id="rId16"/>
    <p:sldId id="278" r:id="rId17"/>
    <p:sldId id="279" r:id="rId18"/>
    <p:sldId id="280" r:id="rId19"/>
    <p:sldId id="281" r:id="rId20"/>
    <p:sldId id="283" r:id="rId21"/>
    <p:sldId id="264" r:id="rId22"/>
    <p:sldId id="265" r:id="rId23"/>
    <p:sldId id="285" r:id="rId24"/>
    <p:sldId id="273" r:id="rId25"/>
    <p:sldId id="272" r:id="rId26"/>
    <p:sldId id="286" r:id="rId27"/>
    <p:sldId id="287" r:id="rId28"/>
    <p:sldId id="288" r:id="rId29"/>
    <p:sldId id="289" r:id="rId30"/>
    <p:sldId id="290" r:id="rId31"/>
    <p:sldId id="284" r:id="rId32"/>
    <p:sldId id="266" r:id="rId33"/>
    <p:sldId id="267" r:id="rId34"/>
    <p:sldId id="268" r:id="rId35"/>
    <p:sldId id="269" r:id="rId36"/>
    <p:sldId id="270" r:id="rId37"/>
    <p:sldId id="293" r:id="rId38"/>
    <p:sldId id="294" r:id="rId39"/>
    <p:sldId id="297" r:id="rId40"/>
    <p:sldId id="298" r:id="rId41"/>
    <p:sldId id="301" r:id="rId42"/>
    <p:sldId id="299" r:id="rId43"/>
    <p:sldId id="300" r:id="rId44"/>
    <p:sldId id="292" r:id="rId45"/>
  </p:sldIdLst>
  <p:sldSz cx="9144000" cy="6858000" type="screen4x3"/>
  <p:notesSz cx="6858000" cy="9144000"/>
  <p:defaultTextStyle>
    <a:defPPr lvl="0">
      <a:defRPr lang="zh-TW"/>
    </a:defPPr>
    <a:lvl1pPr marL="0" lv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lvl="1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lvl="2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lvl="3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lvl="4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lvl="5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lvl="6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lvl="7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lvl="8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-1704" y="-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9501EC3-F45F-44B4-B7E5-827130405033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CAD9BEB1-B329-40A8-A4CC-EC81EA9BF433}">
      <dgm:prSet phldrT="[文字]" custT="1"/>
      <dgm:spPr/>
      <dgm:t>
        <a:bodyPr/>
        <a:lstStyle/>
        <a:p>
          <a:r>
            <a:rPr lang="en-US" altLang="zh-TW" sz="4000" dirty="0" smtClean="0"/>
            <a:t>1.</a:t>
          </a:r>
          <a:r>
            <a:rPr lang="zh-TW" altLang="en-US" sz="4000" dirty="0" smtClean="0"/>
            <a:t>快速回憶</a:t>
          </a:r>
          <a:endParaRPr lang="zh-TW" altLang="en-US" sz="4000" dirty="0"/>
        </a:p>
      </dgm:t>
    </dgm:pt>
    <dgm:pt modelId="{229DA9FC-D92C-4AB5-9F15-92CC320DC0B3}" type="parTrans" cxnId="{EFD722AC-A2BB-4D91-B45C-ABC3B8550CEC}">
      <dgm:prSet/>
      <dgm:spPr/>
      <dgm:t>
        <a:bodyPr/>
        <a:lstStyle/>
        <a:p>
          <a:endParaRPr lang="zh-TW" altLang="en-US"/>
        </a:p>
      </dgm:t>
    </dgm:pt>
    <dgm:pt modelId="{6F36F60F-5ED8-42FD-924F-E388815741D6}" type="sibTrans" cxnId="{EFD722AC-A2BB-4D91-B45C-ABC3B8550CEC}">
      <dgm:prSet/>
      <dgm:spPr/>
      <dgm:t>
        <a:bodyPr/>
        <a:lstStyle/>
        <a:p>
          <a:endParaRPr lang="zh-TW" altLang="en-US"/>
        </a:p>
      </dgm:t>
    </dgm:pt>
    <dgm:pt modelId="{AF3F675F-4F26-40E2-9192-EFCE436FA5D6}">
      <dgm:prSet phldrT="[文字]"/>
      <dgm:spPr/>
      <dgm:t>
        <a:bodyPr/>
        <a:lstStyle/>
        <a:p>
          <a:r>
            <a:rPr lang="zh-TW" altLang="en-US" dirty="0" smtClean="0"/>
            <a:t>誰記得</a:t>
          </a:r>
          <a:r>
            <a:rPr lang="en-US" altLang="zh-TW" dirty="0" smtClean="0"/>
            <a:t>3</a:t>
          </a:r>
          <a:r>
            <a:rPr lang="zh-TW" altLang="en-US" dirty="0" smtClean="0"/>
            <a:t>個月前寫東西</a:t>
          </a:r>
          <a:r>
            <a:rPr lang="en-US" altLang="zh-TW" dirty="0" smtClean="0"/>
            <a:t>(</a:t>
          </a:r>
          <a:r>
            <a:rPr lang="zh-TW" altLang="en-US" dirty="0" smtClean="0"/>
            <a:t>又超複雜</a:t>
          </a:r>
          <a:r>
            <a:rPr lang="en-US" altLang="zh-TW" dirty="0" smtClean="0"/>
            <a:t>)?</a:t>
          </a:r>
          <a:r>
            <a:rPr lang="zh-TW" altLang="en-US" dirty="0" smtClean="0"/>
            <a:t>快速讀懂過去的程式好除錯或添加</a:t>
          </a:r>
          <a:r>
            <a:rPr lang="en-US" altLang="zh-TW" dirty="0" smtClean="0"/>
            <a:t>(</a:t>
          </a:r>
          <a:r>
            <a:rPr lang="en-US" altLang="zh-TW" dirty="0" err="1" smtClean="0"/>
            <a:t>Unet</a:t>
          </a:r>
          <a:r>
            <a:rPr lang="zh-TW" altLang="en-US" dirty="0" smtClean="0"/>
            <a:t>就沒做，又要重學，痛定思痛</a:t>
          </a:r>
          <a:r>
            <a:rPr lang="en-US" altLang="zh-TW" dirty="0" smtClean="0"/>
            <a:t>)</a:t>
          </a:r>
          <a:r>
            <a:rPr lang="zh-TW" altLang="en-US" dirty="0" smtClean="0"/>
            <a:t>。</a:t>
          </a:r>
          <a:endParaRPr lang="zh-TW" altLang="en-US" dirty="0"/>
        </a:p>
      </dgm:t>
    </dgm:pt>
    <dgm:pt modelId="{7B0D8724-5CC6-4681-AB55-97DFD053F26F}" type="parTrans" cxnId="{84BE6198-A43B-444F-961E-E12F9B1AE01B}">
      <dgm:prSet/>
      <dgm:spPr/>
      <dgm:t>
        <a:bodyPr/>
        <a:lstStyle/>
        <a:p>
          <a:endParaRPr lang="zh-TW" altLang="en-US"/>
        </a:p>
      </dgm:t>
    </dgm:pt>
    <dgm:pt modelId="{EF1FB135-2636-492D-A86C-688C2446D3AF}" type="sibTrans" cxnId="{84BE6198-A43B-444F-961E-E12F9B1AE01B}">
      <dgm:prSet/>
      <dgm:spPr/>
      <dgm:t>
        <a:bodyPr/>
        <a:lstStyle/>
        <a:p>
          <a:endParaRPr lang="zh-TW" altLang="en-US"/>
        </a:p>
      </dgm:t>
    </dgm:pt>
    <dgm:pt modelId="{29AA94A9-515B-4F53-BD3C-1A2C50E3F51C}">
      <dgm:prSet phldrT="[文字]"/>
      <dgm:spPr/>
      <dgm:t>
        <a:bodyPr/>
        <a:lstStyle/>
        <a:p>
          <a:r>
            <a:rPr lang="en-US" altLang="zh-TW" dirty="0" smtClean="0"/>
            <a:t>2.</a:t>
          </a:r>
          <a:r>
            <a:rPr lang="zh-TW" altLang="en-US" dirty="0" smtClean="0"/>
            <a:t>自主學習成果</a:t>
          </a:r>
          <a:endParaRPr lang="zh-TW" altLang="en-US" dirty="0"/>
        </a:p>
      </dgm:t>
    </dgm:pt>
    <dgm:pt modelId="{C9A12B8B-B1A6-4DA0-BDD3-4E483142A4C9}" type="parTrans" cxnId="{FF1CE23F-C37B-47D0-AD00-E336F86C5E4F}">
      <dgm:prSet/>
      <dgm:spPr/>
      <dgm:t>
        <a:bodyPr/>
        <a:lstStyle/>
        <a:p>
          <a:endParaRPr lang="zh-TW" altLang="en-US"/>
        </a:p>
      </dgm:t>
    </dgm:pt>
    <dgm:pt modelId="{9F79B54F-FE78-4DA0-B453-58BB59D740D3}" type="sibTrans" cxnId="{FF1CE23F-C37B-47D0-AD00-E336F86C5E4F}">
      <dgm:prSet/>
      <dgm:spPr/>
      <dgm:t>
        <a:bodyPr/>
        <a:lstStyle/>
        <a:p>
          <a:endParaRPr lang="zh-TW" altLang="en-US"/>
        </a:p>
      </dgm:t>
    </dgm:pt>
    <dgm:pt modelId="{53C18706-5060-4354-B5BF-950727762130}">
      <dgm:prSet phldrT="[文字]"/>
      <dgm:spPr/>
      <dgm:t>
        <a:bodyPr/>
        <a:lstStyle/>
        <a:p>
          <a:r>
            <a:rPr lang="zh-TW" altLang="en-US" dirty="0" smtClean="0"/>
            <a:t>如果沒有</a:t>
          </a:r>
          <a:r>
            <a:rPr lang="en-US" altLang="zh-TW" dirty="0" smtClean="0"/>
            <a:t>2.</a:t>
          </a:r>
          <a:r>
            <a:rPr lang="zh-TW" altLang="en-US" dirty="0" smtClean="0"/>
            <a:t>其實不太想寫這個，就繼續前進就對了，反正都除錯完了，而且我都把思考過程、注意事項與曾犯錯誤註解的超清楚，在原代碼前沒有祕密。</a:t>
          </a:r>
          <a:endParaRPr lang="zh-TW" altLang="en-US" dirty="0"/>
        </a:p>
      </dgm:t>
    </dgm:pt>
    <dgm:pt modelId="{112480A1-B18B-489D-9189-81FDF4752B02}" type="parTrans" cxnId="{57990755-0FFB-4A91-A734-ABB8C7ACF224}">
      <dgm:prSet/>
      <dgm:spPr/>
      <dgm:t>
        <a:bodyPr/>
        <a:lstStyle/>
        <a:p>
          <a:endParaRPr lang="zh-TW" altLang="en-US"/>
        </a:p>
      </dgm:t>
    </dgm:pt>
    <dgm:pt modelId="{F98CB1A5-1675-4D42-B362-56E8FB546E9B}" type="sibTrans" cxnId="{57990755-0FFB-4A91-A734-ABB8C7ACF224}">
      <dgm:prSet/>
      <dgm:spPr/>
      <dgm:t>
        <a:bodyPr/>
        <a:lstStyle/>
        <a:p>
          <a:endParaRPr lang="zh-TW" altLang="en-US"/>
        </a:p>
      </dgm:t>
    </dgm:pt>
    <dgm:pt modelId="{D9604FE0-3D39-4D87-952E-E243847E78B6}" type="pres">
      <dgm:prSet presAssocID="{49501EC3-F45F-44B4-B7E5-827130405033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1A4359A4-736B-4355-95C3-CD34BF4D1941}" type="pres">
      <dgm:prSet presAssocID="{CAD9BEB1-B329-40A8-A4CC-EC81EA9BF433}" presName="parentText" presStyleLbl="node1" presStyleIdx="0" presStyleCnt="2" custScaleY="88045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0CDC6332-2D20-474D-BAC7-68A5C1DC3887}" type="pres">
      <dgm:prSet presAssocID="{CAD9BEB1-B329-40A8-A4CC-EC81EA9BF433}" presName="childText" presStyleLbl="revTx" presStyleIdx="0" presStyleCnt="2" custScaleY="55506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C831DCC5-D465-4D9D-B5E3-9710E305D67D}" type="pres">
      <dgm:prSet presAssocID="{29AA94A9-515B-4F53-BD3C-1A2C50E3F51C}" presName="parentText" presStyleLbl="node1" presStyleIdx="1" presStyleCnt="2" custScaleY="87401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D0962263-8C04-423A-BF0F-42FC593F71F5}" type="pres">
      <dgm:prSet presAssocID="{29AA94A9-515B-4F53-BD3C-1A2C50E3F51C}" presName="childText" presStyleLbl="revTx" presStyleIdx="1" presStyleCnt="2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CE243B5A-25D7-404B-98CE-E3864C50FE96}" type="presOf" srcId="{AF3F675F-4F26-40E2-9192-EFCE436FA5D6}" destId="{0CDC6332-2D20-474D-BAC7-68A5C1DC3887}" srcOrd="0" destOrd="0" presId="urn:microsoft.com/office/officeart/2005/8/layout/vList2"/>
    <dgm:cxn modelId="{FF1CE23F-C37B-47D0-AD00-E336F86C5E4F}" srcId="{49501EC3-F45F-44B4-B7E5-827130405033}" destId="{29AA94A9-515B-4F53-BD3C-1A2C50E3F51C}" srcOrd="1" destOrd="0" parTransId="{C9A12B8B-B1A6-4DA0-BDD3-4E483142A4C9}" sibTransId="{9F79B54F-FE78-4DA0-B453-58BB59D740D3}"/>
    <dgm:cxn modelId="{EFD722AC-A2BB-4D91-B45C-ABC3B8550CEC}" srcId="{49501EC3-F45F-44B4-B7E5-827130405033}" destId="{CAD9BEB1-B329-40A8-A4CC-EC81EA9BF433}" srcOrd="0" destOrd="0" parTransId="{229DA9FC-D92C-4AB5-9F15-92CC320DC0B3}" sibTransId="{6F36F60F-5ED8-42FD-924F-E388815741D6}"/>
    <dgm:cxn modelId="{B91532ED-3058-4B03-8C19-B4A68AC4B09C}" type="presOf" srcId="{49501EC3-F45F-44B4-B7E5-827130405033}" destId="{D9604FE0-3D39-4D87-952E-E243847E78B6}" srcOrd="0" destOrd="0" presId="urn:microsoft.com/office/officeart/2005/8/layout/vList2"/>
    <dgm:cxn modelId="{8D8A0882-7898-4900-933A-57DC54C8F400}" type="presOf" srcId="{CAD9BEB1-B329-40A8-A4CC-EC81EA9BF433}" destId="{1A4359A4-736B-4355-95C3-CD34BF4D1941}" srcOrd="0" destOrd="0" presId="urn:microsoft.com/office/officeart/2005/8/layout/vList2"/>
    <dgm:cxn modelId="{84BE6198-A43B-444F-961E-E12F9B1AE01B}" srcId="{CAD9BEB1-B329-40A8-A4CC-EC81EA9BF433}" destId="{AF3F675F-4F26-40E2-9192-EFCE436FA5D6}" srcOrd="0" destOrd="0" parTransId="{7B0D8724-5CC6-4681-AB55-97DFD053F26F}" sibTransId="{EF1FB135-2636-492D-A86C-688C2446D3AF}"/>
    <dgm:cxn modelId="{20E86483-8683-4CDF-A23B-054CB9A319E8}" type="presOf" srcId="{29AA94A9-515B-4F53-BD3C-1A2C50E3F51C}" destId="{C831DCC5-D465-4D9D-B5E3-9710E305D67D}" srcOrd="0" destOrd="0" presId="urn:microsoft.com/office/officeart/2005/8/layout/vList2"/>
    <dgm:cxn modelId="{57990755-0FFB-4A91-A734-ABB8C7ACF224}" srcId="{29AA94A9-515B-4F53-BD3C-1A2C50E3F51C}" destId="{53C18706-5060-4354-B5BF-950727762130}" srcOrd="0" destOrd="0" parTransId="{112480A1-B18B-489D-9189-81FDF4752B02}" sibTransId="{F98CB1A5-1675-4D42-B362-56E8FB546E9B}"/>
    <dgm:cxn modelId="{5E126D7E-B41F-482E-B5E0-2596FCFCEF18}" type="presOf" srcId="{53C18706-5060-4354-B5BF-950727762130}" destId="{D0962263-8C04-423A-BF0F-42FC593F71F5}" srcOrd="0" destOrd="0" presId="urn:microsoft.com/office/officeart/2005/8/layout/vList2"/>
    <dgm:cxn modelId="{23EA99D1-D50A-40CE-9F84-BFAC308FF1FD}" type="presParOf" srcId="{D9604FE0-3D39-4D87-952E-E243847E78B6}" destId="{1A4359A4-736B-4355-95C3-CD34BF4D1941}" srcOrd="0" destOrd="0" presId="urn:microsoft.com/office/officeart/2005/8/layout/vList2"/>
    <dgm:cxn modelId="{B0061F7C-F984-4A11-86EE-943C94C75589}" type="presParOf" srcId="{D9604FE0-3D39-4D87-952E-E243847E78B6}" destId="{0CDC6332-2D20-474D-BAC7-68A5C1DC3887}" srcOrd="1" destOrd="0" presId="urn:microsoft.com/office/officeart/2005/8/layout/vList2"/>
    <dgm:cxn modelId="{115F0A6B-A0C9-4CBF-A530-04F43E9778AC}" type="presParOf" srcId="{D9604FE0-3D39-4D87-952E-E243847E78B6}" destId="{C831DCC5-D465-4D9D-B5E3-9710E305D67D}" srcOrd="2" destOrd="0" presId="urn:microsoft.com/office/officeart/2005/8/layout/vList2"/>
    <dgm:cxn modelId="{83BBD0EA-60D5-4CBE-A2BB-6E5D27916C19}" type="presParOf" srcId="{D9604FE0-3D39-4D87-952E-E243847E78B6}" destId="{D0962263-8C04-423A-BF0F-42FC593F71F5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A4359A4-736B-4355-95C3-CD34BF4D1941}">
      <dsp:nvSpPr>
        <dsp:cNvPr id="0" name=""/>
        <dsp:cNvSpPr/>
      </dsp:nvSpPr>
      <dsp:spPr>
        <a:xfrm>
          <a:off x="0" y="69962"/>
          <a:ext cx="8136904" cy="94237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lvl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4000" kern="1200" dirty="0" smtClean="0"/>
            <a:t>1.</a:t>
          </a:r>
          <a:r>
            <a:rPr lang="zh-TW" altLang="en-US" sz="4000" kern="1200" dirty="0" smtClean="0"/>
            <a:t>快速回憶</a:t>
          </a:r>
          <a:endParaRPr lang="zh-TW" altLang="en-US" sz="4000" kern="1200" dirty="0"/>
        </a:p>
      </dsp:txBody>
      <dsp:txXfrm>
        <a:off x="46003" y="115965"/>
        <a:ext cx="8044898" cy="850366"/>
      </dsp:txXfrm>
    </dsp:sp>
    <dsp:sp modelId="{0CDC6332-2D20-474D-BAC7-68A5C1DC3887}">
      <dsp:nvSpPr>
        <dsp:cNvPr id="0" name=""/>
        <dsp:cNvSpPr/>
      </dsp:nvSpPr>
      <dsp:spPr>
        <a:xfrm>
          <a:off x="0" y="1012334"/>
          <a:ext cx="8136904" cy="8927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8347" tIns="40640" rIns="227584" bIns="40640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TW" altLang="en-US" sz="2500" kern="1200" dirty="0" smtClean="0"/>
            <a:t>誰記得</a:t>
          </a:r>
          <a:r>
            <a:rPr lang="en-US" altLang="zh-TW" sz="2500" kern="1200" dirty="0" smtClean="0"/>
            <a:t>3</a:t>
          </a:r>
          <a:r>
            <a:rPr lang="zh-TW" altLang="en-US" sz="2500" kern="1200" dirty="0" smtClean="0"/>
            <a:t>個月前寫東西</a:t>
          </a:r>
          <a:r>
            <a:rPr lang="en-US" altLang="zh-TW" sz="2500" kern="1200" dirty="0" smtClean="0"/>
            <a:t>(</a:t>
          </a:r>
          <a:r>
            <a:rPr lang="zh-TW" altLang="en-US" sz="2500" kern="1200" dirty="0" smtClean="0"/>
            <a:t>又超複雜</a:t>
          </a:r>
          <a:r>
            <a:rPr lang="en-US" altLang="zh-TW" sz="2500" kern="1200" dirty="0" smtClean="0"/>
            <a:t>)?</a:t>
          </a:r>
          <a:r>
            <a:rPr lang="zh-TW" altLang="en-US" sz="2500" kern="1200" dirty="0" smtClean="0"/>
            <a:t>快速讀懂過去的程式好除錯或添加</a:t>
          </a:r>
          <a:r>
            <a:rPr lang="en-US" altLang="zh-TW" sz="2500" kern="1200" dirty="0" smtClean="0"/>
            <a:t>(</a:t>
          </a:r>
          <a:r>
            <a:rPr lang="en-US" altLang="zh-TW" sz="2500" kern="1200" dirty="0" err="1" smtClean="0"/>
            <a:t>Unet</a:t>
          </a:r>
          <a:r>
            <a:rPr lang="zh-TW" altLang="en-US" sz="2500" kern="1200" dirty="0" smtClean="0"/>
            <a:t>就沒做，又要重學，痛定思痛</a:t>
          </a:r>
          <a:r>
            <a:rPr lang="en-US" altLang="zh-TW" sz="2500" kern="1200" dirty="0" smtClean="0"/>
            <a:t>)</a:t>
          </a:r>
          <a:r>
            <a:rPr lang="zh-TW" altLang="en-US" sz="2500" kern="1200" dirty="0" smtClean="0"/>
            <a:t>。</a:t>
          </a:r>
          <a:endParaRPr lang="zh-TW" altLang="en-US" sz="2500" kern="1200" dirty="0"/>
        </a:p>
      </dsp:txBody>
      <dsp:txXfrm>
        <a:off x="0" y="1012334"/>
        <a:ext cx="8136904" cy="892752"/>
      </dsp:txXfrm>
    </dsp:sp>
    <dsp:sp modelId="{C831DCC5-D465-4D9D-B5E3-9710E305D67D}">
      <dsp:nvSpPr>
        <dsp:cNvPr id="0" name=""/>
        <dsp:cNvSpPr/>
      </dsp:nvSpPr>
      <dsp:spPr>
        <a:xfrm>
          <a:off x="0" y="1905087"/>
          <a:ext cx="8136904" cy="93547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3200" kern="1200" dirty="0" smtClean="0"/>
            <a:t>2.</a:t>
          </a:r>
          <a:r>
            <a:rPr lang="zh-TW" altLang="en-US" sz="3200" kern="1200" dirty="0" smtClean="0"/>
            <a:t>自主學習成果</a:t>
          </a:r>
          <a:endParaRPr lang="zh-TW" altLang="en-US" sz="3200" kern="1200" dirty="0"/>
        </a:p>
      </dsp:txBody>
      <dsp:txXfrm>
        <a:off x="45666" y="1950753"/>
        <a:ext cx="8045572" cy="844147"/>
      </dsp:txXfrm>
    </dsp:sp>
    <dsp:sp modelId="{D0962263-8C04-423A-BF0F-42FC593F71F5}">
      <dsp:nvSpPr>
        <dsp:cNvPr id="0" name=""/>
        <dsp:cNvSpPr/>
      </dsp:nvSpPr>
      <dsp:spPr>
        <a:xfrm>
          <a:off x="0" y="2840567"/>
          <a:ext cx="8136904" cy="21300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8347" tIns="40640" rIns="227584" bIns="40640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TW" altLang="en-US" sz="2500" kern="1200" dirty="0" smtClean="0"/>
            <a:t>如果沒有</a:t>
          </a:r>
          <a:r>
            <a:rPr lang="en-US" altLang="zh-TW" sz="2500" kern="1200" dirty="0" smtClean="0"/>
            <a:t>2.</a:t>
          </a:r>
          <a:r>
            <a:rPr lang="zh-TW" altLang="en-US" sz="2500" kern="1200" dirty="0" smtClean="0"/>
            <a:t>其實不太想寫這個，就繼續前進就對了，反正都除錯完了，而且我都把思考過程、注意事項與曾犯錯誤註解的超清楚，在原代碼前沒有祕密。</a:t>
          </a:r>
          <a:endParaRPr lang="zh-TW" altLang="en-US" sz="2500" kern="1200" dirty="0"/>
        </a:p>
      </dsp:txBody>
      <dsp:txXfrm>
        <a:off x="0" y="2840567"/>
        <a:ext cx="8136904" cy="213003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7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1" name="Google Shape;7181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182" name="Google Shape;7182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06490663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4" name="Google Shape;7184;g5e7c2b44b520f764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185" name="Google Shape;7185;g5e7c2b44b520f764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0" name="Google Shape;7190;g5e7c2b44b520f764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91" name="Google Shape;7191;g5e7c2b44b520f764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7"/>
          <p:cNvSpPr>
            <a:spLocks noGrp="1"/>
          </p:cNvSpPr>
          <p:nvPr>
            <p:ph type="ctrTitle"/>
          </p:nvPr>
        </p:nvSpPr>
        <p:spPr>
          <a:xfrm>
            <a:off x="422030" y="1371600"/>
            <a:ext cx="8229600" cy="1828800"/>
          </a:xfrm>
        </p:spPr>
        <p:txBody>
          <a:bodyPr vert="horz" lIns="45720" tIns="0" rIns="45720" bIns="0" anchor="b">
            <a:normAutofit/>
            <a:scene3d>
              <a:camera prst="orthographicFront"/>
              <a:lightRig rig="soft" dir="t">
                <a:rot lat="0" lon="0" rev="17220000"/>
              </a:lightRig>
            </a:scene3d>
            <a:sp3d prstMaterial="softEdge">
              <a:bevelT w="38100" h="38100"/>
            </a:sp3d>
          </a:bodyPr>
          <a:lstStyle>
            <a:lvl1pPr>
              <a:defRPr sz="4800" b="1" cap="all" baseline="0">
                <a:ln w="6350">
                  <a:noFill/>
                </a:ln>
                <a:gradFill>
                  <a:gsLst>
                    <a:gs pos="0">
                      <a:schemeClr val="accent1">
                        <a:tint val="73000"/>
                        <a:satMod val="145000"/>
                      </a:schemeClr>
                    </a:gs>
                    <a:gs pos="73000">
                      <a:schemeClr val="accent1">
                        <a:tint val="73000"/>
                        <a:satMod val="145000"/>
                      </a:schemeClr>
                    </a:gs>
                    <a:gs pos="100000">
                      <a:schemeClr val="accent1">
                        <a:tint val="83000"/>
                        <a:satMod val="143000"/>
                      </a:schemeClr>
                    </a:gs>
                  </a:gsLst>
                  <a:lin ang="4800000" scaled="1"/>
                </a:gradFill>
                <a:effectLst>
                  <a:outerShdw blurRad="127000" dist="200000" dir="2700000" algn="tl" rotWithShape="0">
                    <a:srgbClr val="000000">
                      <a:alpha val="30000"/>
                    </a:srgbClr>
                  </a:outerShdw>
                </a:effectLst>
              </a:defRPr>
            </a:lvl1pPr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28" name="日期版面配置區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2022/4/9</a:t>
            </a:fld>
            <a:endParaRPr lang="zh-TW" altLang="en-US"/>
          </a:p>
        </p:txBody>
      </p:sp>
      <p:sp>
        <p:nvSpPr>
          <p:cNvPr id="17" name="頁尾版面配置區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29" name="投影片編號版面配置區 2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9" name="副標題 8"/>
          <p:cNvSpPr>
            <a:spLocks noGrp="1"/>
          </p:cNvSpPr>
          <p:nvPr>
            <p:ph type="subTitle" idx="1"/>
          </p:nvPr>
        </p:nvSpPr>
        <p:spPr>
          <a:xfrm>
            <a:off x="1371600" y="3331698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zh-TW" altLang="en-US" smtClean="0"/>
              <a:t>按一下以編輯母片副標題樣式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2022/4/9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2022/4/9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2022/4/9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600200" y="609600"/>
            <a:ext cx="7086600" cy="1828800"/>
          </a:xfrm>
        </p:spPr>
        <p:txBody>
          <a:bodyPr vert="horz" bIns="0" anchor="b">
            <a:noAutofit/>
            <a:scene3d>
              <a:camera prst="orthographicFront"/>
              <a:lightRig rig="soft" dir="t">
                <a:rot lat="0" lon="0" rev="17220000"/>
              </a:lightRig>
            </a:scene3d>
            <a:sp3d prstMaterial="softEdge">
              <a:bevelT w="38100" h="38100"/>
              <a:contourClr>
                <a:schemeClr val="tx2">
                  <a:shade val="50000"/>
                </a:schemeClr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4800" b="1" cap="none" baseline="0">
                <a:ln w="6350">
                  <a:noFill/>
                </a:ln>
                <a:solidFill>
                  <a:schemeClr val="accent1">
                    <a:tint val="90000"/>
                    <a:satMod val="120000"/>
                  </a:schemeClr>
                </a:solidFill>
                <a:effectLst>
                  <a:outerShdw blurRad="114300" dist="101600" dir="2700000" algn="tl" rotWithShape="0">
                    <a:srgbClr val="000000">
                      <a:alpha val="4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1600200" y="2507786"/>
            <a:ext cx="7086600" cy="1509712"/>
          </a:xfrm>
        </p:spPr>
        <p:txBody>
          <a:bodyPr anchor="t"/>
          <a:lstStyle>
            <a:lvl1pPr marL="73152" indent="0" algn="l">
              <a:buNone/>
              <a:defRPr sz="20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2022/4/9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7924800" y="6416675"/>
            <a:ext cx="762000" cy="365125"/>
          </a:xfrm>
        </p:spPr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2022/4/9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2"/>
            <a:ext cx="4040188" cy="750887"/>
          </a:xfrm>
        </p:spPr>
        <p:txBody>
          <a:bodyPr anchor="ctr"/>
          <a:lstStyle>
            <a:lvl1pPr marL="0" indent="0">
              <a:buNone/>
              <a:defRPr sz="2400" b="0" cap="all" baseline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3"/>
          </p:nvPr>
        </p:nvSpPr>
        <p:spPr>
          <a:xfrm>
            <a:off x="4645025" y="1535112"/>
            <a:ext cx="4041775" cy="750887"/>
          </a:xfrm>
        </p:spPr>
        <p:txBody>
          <a:bodyPr anchor="ctr"/>
          <a:lstStyle>
            <a:lvl1pPr marL="0" indent="0">
              <a:buNone/>
              <a:defRPr sz="2400" b="0" cap="all" baseline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  <p:sp>
        <p:nvSpPr>
          <p:cNvPr id="5" name="內容版面配置區 4"/>
          <p:cNvSpPr>
            <a:spLocks noGrp="1"/>
          </p:cNvSpPr>
          <p:nvPr>
            <p:ph sz="quarter" idx="2"/>
          </p:nvPr>
        </p:nvSpPr>
        <p:spPr>
          <a:xfrm>
            <a:off x="457200" y="2362200"/>
            <a:ext cx="4040188" cy="3763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362200"/>
            <a:ext cx="4041775" cy="3763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2022/4/9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2022/4/9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2022/4/9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vert="horz" anchor="b">
            <a:normAutofit/>
            <a:sp3d prstMaterial="softEdge"/>
          </a:bodyPr>
          <a:lstStyle>
            <a:lvl1pPr algn="l">
              <a:buNone/>
              <a:defRPr sz="2200" b="0">
                <a:ln w="6350">
                  <a:noFill/>
                </a:ln>
                <a:solidFill>
                  <a:schemeClr val="accent1">
                    <a:tint val="73000"/>
                    <a:satMod val="180000"/>
                  </a:schemeClr>
                </a:solidFill>
              </a:defRPr>
            </a:lvl1pPr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457200" y="1524000"/>
            <a:ext cx="3008313" cy="4602163"/>
          </a:xfrm>
        </p:spPr>
        <p:txBody>
          <a:bodyPr/>
          <a:lstStyle>
            <a:lvl1pPr marL="0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2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2022/4/9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828800" y="609600"/>
            <a:ext cx="5486400" cy="522288"/>
          </a:xfrm>
        </p:spPr>
        <p:txBody>
          <a:bodyPr lIns="45720" rIns="45720" bIns="0" anchor="b">
            <a:sp3d prstMaterial="softEdge"/>
          </a:bodyPr>
          <a:lstStyle>
            <a:lvl1pPr algn="ctr">
              <a:buNone/>
              <a:defRPr sz="2000" b="1"/>
            </a:lvl1pPr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828800" y="1831975"/>
            <a:ext cx="5486400" cy="3962400"/>
          </a:xfrm>
          <a:solidFill>
            <a:schemeClr val="bg2"/>
          </a:solidFill>
          <a:ln w="44450" cap="sq" cmpd="sng" algn="ctr">
            <a:solidFill>
              <a:srgbClr val="FFFFFF"/>
            </a:solidFill>
            <a:prstDash val="solid"/>
            <a:miter lim="800000"/>
          </a:ln>
          <a:effectLst>
            <a:outerShdw blurRad="190500" dist="228600" dir="2700000" sy="90000">
              <a:srgbClr val="000000">
                <a:alpha val="25000"/>
              </a:srgbClr>
            </a:outerShdw>
          </a:effectLst>
          <a:scene3d>
            <a:camera prst="orthographicFront">
              <a:rot lat="0" lon="0" rev="0"/>
            </a:camera>
            <a:lightRig rig="balanced" dir="tr">
              <a:rot lat="0" lon="0" rev="2700000"/>
            </a:lightRig>
          </a:scene3d>
          <a:sp3d prstMaterial="matte">
            <a:contourClr>
              <a:schemeClr val="tx2">
                <a:shade val="50000"/>
              </a:schemeClr>
            </a:contourClr>
          </a:sp3d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/>
          <a:lstStyle>
            <a:lvl1pPr indent="0">
              <a:buNone/>
              <a:defRPr sz="3200"/>
            </a:lvl1pPr>
          </a:lstStyle>
          <a:p>
            <a:pPr marL="0" algn="l" rtl="0" eaLnBrk="1" latinLnBrk="0" hangingPunct="1"/>
            <a:r>
              <a:rPr kumimoji="0" lang="zh-TW" altLang="en-US" smtClean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按一下圖示以新增圖片</a:t>
            </a:r>
            <a:endParaRPr kumimoji="0" lang="en-US" dirty="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828800" y="1166787"/>
            <a:ext cx="5486400" cy="530352"/>
          </a:xfrm>
        </p:spPr>
        <p:txBody>
          <a:bodyPr lIns="45720" tIns="45720" rIns="45720" anchor="t"/>
          <a:lstStyle>
            <a:lvl1pPr marL="0" indent="0" algn="ct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2022/4/9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標題版面配置區 2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>
              <a:bevelT w="38100" h="38100"/>
            </a:sp3d>
          </a:bodyPr>
          <a:lstStyle/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13" name="文字版面配置區 1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70916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  <a:p>
            <a:pPr lvl="1" eaLnBrk="1" latinLnBrk="0" hangingPunct="1"/>
            <a:r>
              <a:rPr kumimoji="0" lang="zh-TW" altLang="en-US" smtClean="0"/>
              <a:t>第二層</a:t>
            </a:r>
          </a:p>
          <a:p>
            <a:pPr lvl="2" eaLnBrk="1" latinLnBrk="0" hangingPunct="1"/>
            <a:r>
              <a:rPr kumimoji="0" lang="zh-TW" altLang="en-US" smtClean="0"/>
              <a:t>第三層</a:t>
            </a:r>
          </a:p>
          <a:p>
            <a:pPr lvl="3" eaLnBrk="1" latinLnBrk="0" hangingPunct="1"/>
            <a:r>
              <a:rPr kumimoji="0" lang="zh-TW" altLang="en-US" smtClean="0"/>
              <a:t>第四層</a:t>
            </a:r>
          </a:p>
          <a:p>
            <a:pPr lvl="4" eaLnBrk="1" latinLnBrk="0" hangingPunct="1"/>
            <a:r>
              <a:rPr kumimoji="0" lang="zh-TW" altLang="en-US" smtClean="0"/>
              <a:t>第五層</a:t>
            </a:r>
            <a:endParaRPr kumimoji="0" lang="en-US"/>
          </a:p>
        </p:txBody>
      </p:sp>
      <p:sp>
        <p:nvSpPr>
          <p:cNvPr id="14" name="日期版面配置區 13"/>
          <p:cNvSpPr>
            <a:spLocks noGrp="1"/>
          </p:cNvSpPr>
          <p:nvPr>
            <p:ph type="dt" sz="half" idx="2"/>
          </p:nvPr>
        </p:nvSpPr>
        <p:spPr>
          <a:xfrm>
            <a:off x="457200" y="6416675"/>
            <a:ext cx="2133600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200">
                <a:solidFill>
                  <a:schemeClr val="tx1">
                    <a:shade val="50000"/>
                  </a:schemeClr>
                </a:solidFill>
              </a:defRPr>
            </a:lvl1pPr>
          </a:lstStyle>
          <a:p>
            <a:fld id="{5BBEAD13-0566-4C6C-97E7-55F17F24B09F}" type="datetimeFigureOut">
              <a:rPr lang="zh-TW" altLang="en-US" smtClean="0"/>
              <a:t>2022/4/9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3"/>
          </p:nvPr>
        </p:nvSpPr>
        <p:spPr>
          <a:xfrm>
            <a:off x="3124200" y="6416675"/>
            <a:ext cx="2895600" cy="365125"/>
          </a:xfrm>
          <a:prstGeom prst="rect">
            <a:avLst/>
          </a:prstGeom>
        </p:spPr>
        <p:txBody>
          <a:bodyPr vert="horz" anchor="b"/>
          <a:lstStyle>
            <a:lvl1pPr algn="ctr" eaLnBrk="1" latinLnBrk="0" hangingPunct="1">
              <a:defRPr kumimoji="0" sz="1200">
                <a:solidFill>
                  <a:schemeClr val="tx1">
                    <a:shade val="50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23" name="投影片編號版面配置區 22"/>
          <p:cNvSpPr>
            <a:spLocks noGrp="1"/>
          </p:cNvSpPr>
          <p:nvPr>
            <p:ph type="sldNum" sz="quarter" idx="4"/>
          </p:nvPr>
        </p:nvSpPr>
        <p:spPr>
          <a:xfrm>
            <a:off x="7924800" y="6416675"/>
            <a:ext cx="762000" cy="365125"/>
          </a:xfrm>
          <a:prstGeom prst="rect">
            <a:avLst/>
          </a:prstGeom>
        </p:spPr>
        <p:txBody>
          <a:bodyPr vert="horz" lIns="0" rIns="0" anchor="b"/>
          <a:lstStyle>
            <a:lvl1pPr algn="r" eaLnBrk="1" latinLnBrk="0" hangingPunct="1">
              <a:defRPr kumimoji="0" sz="1200">
                <a:solidFill>
                  <a:schemeClr val="tx1">
                    <a:shade val="50000"/>
                  </a:schemeClr>
                </a:solidFill>
              </a:defRPr>
            </a:lvl1pPr>
          </a:lstStyle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rtl="0" eaLnBrk="1" latinLnBrk="0" hangingPunct="1">
        <a:spcBef>
          <a:spcPct val="0"/>
        </a:spcBef>
        <a:buNone/>
        <a:defRPr kumimoji="0" sz="4100" b="1" kern="1200" cap="none" baseline="0">
          <a:ln w="6350">
            <a:noFill/>
          </a:ln>
          <a:gradFill>
            <a:gsLst>
              <a:gs pos="0">
                <a:schemeClr val="accent1">
                  <a:tint val="73000"/>
                  <a:satMod val="145000"/>
                </a:schemeClr>
              </a:gs>
              <a:gs pos="73000">
                <a:schemeClr val="accent1">
                  <a:tint val="73000"/>
                  <a:satMod val="145000"/>
                </a:schemeClr>
              </a:gs>
              <a:gs pos="100000">
                <a:schemeClr val="accent1">
                  <a:tint val="83000"/>
                  <a:satMod val="143000"/>
                </a:schemeClr>
              </a:gs>
            </a:gsLst>
            <a:lin ang="4800000" scaled="1"/>
          </a:gradFill>
          <a:effectLst>
            <a:outerShdw blurRad="114300" dist="101600" dir="2700000" algn="tl" rotWithShape="0">
              <a:srgbClr val="000000">
                <a:alpha val="40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548640" indent="-411480" algn="l" rtl="0" eaLnBrk="1" latinLnBrk="0" hangingPunct="1">
        <a:spcBef>
          <a:spcPct val="20000"/>
        </a:spcBef>
        <a:buClr>
          <a:schemeClr val="tx1">
            <a:shade val="95000"/>
          </a:schemeClr>
        </a:buClr>
        <a:buSzPct val="65000"/>
        <a:buFont typeface="Wingdings 2"/>
        <a:buChar char="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868680" indent="-283464" algn="l" rtl="0" eaLnBrk="1" latinLnBrk="0" hangingPunct="1">
        <a:spcBef>
          <a:spcPct val="20000"/>
        </a:spcBef>
        <a:buClr>
          <a:schemeClr val="tx1"/>
        </a:buClr>
        <a:buSzPct val="80000"/>
        <a:buFont typeface="Wingdings 2"/>
        <a:buChar char="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33856" indent="-228600" algn="l" rtl="0" eaLnBrk="1" latinLnBrk="0" hangingPunct="1">
        <a:spcBef>
          <a:spcPct val="20000"/>
        </a:spcBef>
        <a:buClr>
          <a:schemeClr val="tx1"/>
        </a:buClr>
        <a:buSzPct val="95000"/>
        <a:buFont typeface="Wingdings"/>
        <a:buChar char=""/>
        <a:defRPr kumimoji="0"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353312" indent="-182880" algn="l" rtl="0" eaLnBrk="1" latinLnBrk="0" hangingPunct="1">
        <a:spcBef>
          <a:spcPct val="20000"/>
        </a:spcBef>
        <a:buClr>
          <a:schemeClr val="tx1"/>
        </a:buClr>
        <a:buSzPct val="100000"/>
        <a:buFont typeface="Wingdings 3"/>
        <a:buChar char="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545336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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64792" indent="-182880" algn="l" rtl="0" eaLnBrk="1" latinLnBrk="0" hangingPunct="1">
        <a:spcBef>
          <a:spcPct val="20000"/>
        </a:spcBef>
        <a:buClr>
          <a:schemeClr val="tx1"/>
        </a:buClr>
        <a:buFont typeface="Wingdings 3"/>
        <a:buChar char="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65960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67128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368296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erryJay10/GameWithUnetAndBIWF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" Target="slide37.xml"/><Relationship Id="rId3" Type="http://schemas.openxmlformats.org/officeDocument/2006/relationships/slide" Target="slide5.xml"/><Relationship Id="rId7" Type="http://schemas.openxmlformats.org/officeDocument/2006/relationships/slide" Target="slide31.xml"/><Relationship Id="rId2" Type="http://schemas.openxmlformats.org/officeDocument/2006/relationships/slide" Target="slide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0.xml"/><Relationship Id="rId5" Type="http://schemas.openxmlformats.org/officeDocument/2006/relationships/slide" Target="slide7.xml"/><Relationship Id="rId4" Type="http://schemas.openxmlformats.org/officeDocument/2006/relationships/slide" Target="slide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erryJay10/GameWithUnetAndBIWF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 smtClean="0"/>
              <a:t>程式備忘錄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TW" altLang="en-US" dirty="0" smtClean="0"/>
              <a:t>吃子彈修正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05931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第一版。問題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387929"/>
            <a:ext cx="8229600" cy="4709160"/>
          </a:xfrm>
        </p:spPr>
        <p:txBody>
          <a:bodyPr>
            <a:normAutofit/>
          </a:bodyPr>
          <a:lstStyle/>
          <a:p>
            <a:pPr lvl="0" indent="-477519">
              <a:spcBef>
                <a:spcPts val="0"/>
              </a:spcBef>
              <a:buSzPts val="2600"/>
              <a:buChar char="▣"/>
            </a:pPr>
            <a:r>
              <a:rPr lang="en-US" altLang="zh-TW" sz="2400" b="1" dirty="0">
                <a:solidFill>
                  <a:schemeClr val="dk1"/>
                </a:solidFill>
              </a:rPr>
              <a:t>Q </a:t>
            </a:r>
            <a:r>
              <a:rPr lang="en-US" altLang="zh-TW" sz="2400" b="1" dirty="0" smtClean="0">
                <a:solidFill>
                  <a:schemeClr val="dk1"/>
                </a:solidFill>
              </a:rPr>
              <a:t>:</a:t>
            </a:r>
            <a:r>
              <a:rPr lang="zh-TW" altLang="en-US" sz="2400" b="1" dirty="0" smtClean="0">
                <a:solidFill>
                  <a:schemeClr val="dk1"/>
                </a:solidFill>
              </a:rPr>
              <a:t> </a:t>
            </a:r>
            <a:r>
              <a:rPr lang="zh-TW" altLang="en-US" sz="2400" dirty="0" smtClean="0"/>
              <a:t>有測試出什麼問題嗎</a:t>
            </a:r>
            <a:r>
              <a:rPr lang="en-US" altLang="zh-TW" sz="2400" dirty="0" smtClean="0"/>
              <a:t>?</a:t>
            </a:r>
            <a:r>
              <a:rPr lang="zh-TW" altLang="en-US" sz="2400" b="1" dirty="0" smtClean="0"/>
              <a:t> </a:t>
            </a:r>
            <a:endParaRPr lang="en-US" altLang="zh-TW" sz="2400" b="1" dirty="0" smtClean="0"/>
          </a:p>
          <a:p>
            <a:pPr indent="-477519">
              <a:spcBef>
                <a:spcPts val="0"/>
              </a:spcBef>
              <a:buSzPts val="2600"/>
              <a:buFont typeface="Wingdings 2"/>
              <a:buChar char="▣"/>
            </a:pPr>
            <a:r>
              <a:rPr lang="en-US" altLang="zh-TW" sz="2400" b="1" dirty="0" err="1" smtClean="0">
                <a:solidFill>
                  <a:schemeClr val="dk1"/>
                </a:solidFill>
              </a:rPr>
              <a:t>Ans</a:t>
            </a:r>
            <a:r>
              <a:rPr lang="en-US" altLang="zh-TW" sz="2400" b="1" dirty="0" smtClean="0">
                <a:solidFill>
                  <a:schemeClr val="dk1"/>
                </a:solidFill>
              </a:rPr>
              <a:t> :</a:t>
            </a:r>
            <a:r>
              <a:rPr lang="zh-TW" altLang="en-US" sz="2400" b="1" dirty="0" smtClean="0">
                <a:solidFill>
                  <a:schemeClr val="dk1"/>
                </a:solidFill>
              </a:rPr>
              <a:t> </a:t>
            </a:r>
            <a:r>
              <a:rPr lang="zh-TW" altLang="en-US" sz="2400" dirty="0" smtClean="0"/>
              <a:t>有</a:t>
            </a:r>
            <a:r>
              <a:rPr lang="en-US" altLang="zh-TW" sz="2400" dirty="0"/>
              <a:t>!</a:t>
            </a:r>
            <a:r>
              <a:rPr lang="zh-TW" altLang="en-US" sz="2400" dirty="0"/>
              <a:t>先看左圖，明明正常運作，</a:t>
            </a:r>
            <a:r>
              <a:rPr lang="zh-TW" altLang="en-US" sz="2400" dirty="0" smtClean="0"/>
              <a:t>為何會懸空</a:t>
            </a:r>
            <a:r>
              <a:rPr lang="en-US" altLang="zh-TW" sz="2400" dirty="0" smtClean="0"/>
              <a:t>?</a:t>
            </a:r>
            <a:r>
              <a:rPr lang="zh-TW" altLang="en-US" sz="2400" dirty="0"/>
              <a:t>其實是</a:t>
            </a:r>
            <a:r>
              <a:rPr lang="zh-TW" altLang="en-US" sz="2400" dirty="0">
                <a:solidFill>
                  <a:srgbClr val="FFC000"/>
                </a:solidFill>
              </a:rPr>
              <a:t>演算法缺失</a:t>
            </a:r>
            <a:r>
              <a:rPr lang="en-US" altLang="zh-TW" sz="2400" dirty="0"/>
              <a:t>!</a:t>
            </a:r>
            <a:r>
              <a:rPr lang="zh-TW" altLang="en-US" sz="2400" dirty="0"/>
              <a:t>如右圖</a:t>
            </a:r>
            <a:r>
              <a:rPr lang="zh-TW" altLang="en-US" sz="2400" dirty="0" smtClean="0"/>
              <a:t>，就算此時拉回修正完全符合計畫執行</a:t>
            </a:r>
            <a:r>
              <a:rPr lang="en-US" altLang="zh-TW" sz="2400" dirty="0" smtClean="0"/>
              <a:t>(</a:t>
            </a:r>
            <a:r>
              <a:rPr lang="zh-TW" altLang="en-US" sz="2400" dirty="0" smtClean="0"/>
              <a:t>實際在法向量可能會找錯，參下一頁</a:t>
            </a:r>
            <a:r>
              <a:rPr lang="en-US" altLang="zh-TW" sz="2400" dirty="0" smtClean="0"/>
              <a:t>)</a:t>
            </a:r>
            <a:r>
              <a:rPr lang="zh-TW" altLang="en-US" sz="2400" dirty="0" smtClean="0"/>
              <a:t>，當</a:t>
            </a:r>
            <a:r>
              <a:rPr lang="zh-TW" altLang="en-US" sz="2400" dirty="0"/>
              <a:t>射向牆角</a:t>
            </a:r>
            <a:r>
              <a:rPr lang="zh-TW" altLang="en-US" sz="2400" dirty="0" smtClean="0"/>
              <a:t>時仍會</a:t>
            </a:r>
            <a:r>
              <a:rPr lang="zh-TW" altLang="en-US" sz="2400" dirty="0"/>
              <a:t>發生，我稱其</a:t>
            </a:r>
            <a:r>
              <a:rPr lang="zh-TW" altLang="en-US" sz="2400" b="1" dirty="0">
                <a:solidFill>
                  <a:srgbClr val="FFFF00"/>
                </a:solidFill>
              </a:rPr>
              <a:t>碰邊邊</a:t>
            </a:r>
            <a:r>
              <a:rPr lang="en-US" altLang="zh-TW" sz="2400" dirty="0"/>
              <a:t>!</a:t>
            </a:r>
            <a:r>
              <a:rPr lang="zh-TW" altLang="en-US" sz="2400" dirty="0"/>
              <a:t>此時是直接讓子彈繼續飛</a:t>
            </a:r>
            <a:r>
              <a:rPr lang="en-US" altLang="zh-TW" sz="2400" dirty="0"/>
              <a:t>(</a:t>
            </a:r>
            <a:r>
              <a:rPr lang="zh-TW" altLang="en-US" sz="2400" dirty="0">
                <a:solidFill>
                  <a:srgbClr val="FFFF00"/>
                </a:solidFill>
              </a:rPr>
              <a:t>再加一次力</a:t>
            </a:r>
            <a:r>
              <a:rPr lang="en-US" altLang="zh-TW" sz="2400" dirty="0"/>
              <a:t>)</a:t>
            </a:r>
            <a:r>
              <a:rPr lang="zh-TW" altLang="en-US" sz="2400" dirty="0"/>
              <a:t>以解決</a:t>
            </a:r>
            <a:endParaRPr lang="zh-TW" altLang="en-US" sz="2400" dirty="0">
              <a:solidFill>
                <a:schemeClr val="bg1"/>
              </a:solidFill>
            </a:endParaRPr>
          </a:p>
          <a:p>
            <a:pPr lvl="0" indent="-477519">
              <a:spcBef>
                <a:spcPts val="0"/>
              </a:spcBef>
              <a:buSzPts val="2600"/>
              <a:buChar char="▣"/>
            </a:pPr>
            <a:endParaRPr lang="zh-TW" altLang="en-US" sz="2400" dirty="0"/>
          </a:p>
        </p:txBody>
      </p:sp>
      <p:pic>
        <p:nvPicPr>
          <p:cNvPr id="1028" name="Picture 4" descr="C:\Users\User\Desktop\擷取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0774" y="3494314"/>
            <a:ext cx="4697437" cy="3277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User\Desktop\擷取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50" y="3693207"/>
            <a:ext cx="3601715" cy="3078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1789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第一版。問題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322614"/>
            <a:ext cx="8229600" cy="4709160"/>
          </a:xfrm>
        </p:spPr>
        <p:txBody>
          <a:bodyPr>
            <a:normAutofit/>
          </a:bodyPr>
          <a:lstStyle/>
          <a:p>
            <a:r>
              <a:rPr lang="en-US" altLang="zh-TW" sz="2400" b="1" dirty="0" smtClean="0">
                <a:solidFill>
                  <a:schemeClr val="bg1"/>
                </a:solidFill>
              </a:rPr>
              <a:t>Q :</a:t>
            </a:r>
            <a:r>
              <a:rPr lang="en-US" altLang="zh-TW" sz="2400" b="1" dirty="0" smtClean="0"/>
              <a:t> </a:t>
            </a:r>
            <a:r>
              <a:rPr lang="zh-TW" altLang="en-US" sz="2400" dirty="0" smtClean="0"/>
              <a:t>如何找到</a:t>
            </a:r>
            <a:r>
              <a:rPr lang="zh-TW" altLang="en-US" sz="2400" dirty="0" smtClean="0">
                <a:solidFill>
                  <a:srgbClr val="FFC000"/>
                </a:solidFill>
              </a:rPr>
              <a:t>牆面法向量</a:t>
            </a:r>
            <a:r>
              <a:rPr lang="en-US" altLang="zh-TW" sz="2400" dirty="0" smtClean="0"/>
              <a:t>?</a:t>
            </a:r>
          </a:p>
          <a:p>
            <a:r>
              <a:rPr lang="en-US" altLang="zh-TW" sz="2400" b="1" dirty="0" err="1" smtClean="0">
                <a:solidFill>
                  <a:schemeClr val="bg1"/>
                </a:solidFill>
              </a:rPr>
              <a:t>Ans</a:t>
            </a:r>
            <a:r>
              <a:rPr lang="zh-TW" altLang="en-US" sz="2400" b="1" dirty="0" smtClean="0">
                <a:solidFill>
                  <a:schemeClr val="bg1"/>
                </a:solidFill>
              </a:rPr>
              <a:t> </a:t>
            </a:r>
            <a:r>
              <a:rPr lang="en-US" altLang="zh-TW" sz="2400" b="1" dirty="0" smtClean="0">
                <a:solidFill>
                  <a:schemeClr val="bg1"/>
                </a:solidFill>
              </a:rPr>
              <a:t>:</a:t>
            </a:r>
            <a:r>
              <a:rPr lang="zh-TW" altLang="en-US" sz="2400" b="1" dirty="0" smtClean="0"/>
              <a:t> </a:t>
            </a:r>
            <a:r>
              <a:rPr lang="en-US" altLang="zh-TW" sz="2400" b="1" dirty="0" smtClean="0"/>
              <a:t> </a:t>
            </a:r>
            <a:r>
              <a:rPr lang="zh-TW" altLang="en-US" sz="2400" dirty="0" smtClean="0"/>
              <a:t>此時，我只想到打地板就用</a:t>
            </a:r>
            <a:r>
              <a:rPr lang="en-US" altLang="zh-TW" sz="2400" dirty="0" smtClean="0"/>
              <a:t>(0f ,1f ,0f)</a:t>
            </a:r>
            <a:r>
              <a:rPr lang="zh-TW" altLang="en-US" sz="2400" dirty="0" smtClean="0"/>
              <a:t>為法向量，打牆壁</a:t>
            </a:r>
            <a:r>
              <a:rPr lang="zh-TW" altLang="en-US" sz="2400" dirty="0"/>
              <a:t>就</a:t>
            </a:r>
            <a:r>
              <a:rPr lang="zh-TW" altLang="en-US" sz="2400" dirty="0" smtClean="0"/>
              <a:t>判斷</a:t>
            </a:r>
            <a:r>
              <a:rPr lang="en-US" altLang="zh-TW" sz="2400" dirty="0" smtClean="0"/>
              <a:t>(</a:t>
            </a:r>
            <a:r>
              <a:rPr lang="zh-TW" altLang="en-US" sz="2400" dirty="0" smtClean="0"/>
              <a:t>如下</a:t>
            </a:r>
            <a:r>
              <a:rPr lang="en-US" altLang="zh-TW" sz="2400" dirty="0" smtClean="0"/>
              <a:t>)</a:t>
            </a:r>
            <a:r>
              <a:rPr lang="zh-TW" altLang="en-US" sz="2400" dirty="0" smtClean="0"/>
              <a:t>打在</a:t>
            </a:r>
            <a:r>
              <a:rPr lang="en-US" altLang="zh-TW" sz="2400" dirty="0" smtClean="0"/>
              <a:t>x</a:t>
            </a:r>
            <a:r>
              <a:rPr lang="zh-TW" altLang="en-US" sz="2400" dirty="0" smtClean="0"/>
              <a:t>或</a:t>
            </a:r>
            <a:r>
              <a:rPr lang="en-US" altLang="zh-TW" sz="2400" dirty="0" smtClean="0"/>
              <a:t>z</a:t>
            </a:r>
            <a:r>
              <a:rPr lang="zh-TW" altLang="en-US" sz="2400" dirty="0" smtClean="0"/>
              <a:t>方向給牆面法向量 ，其他處仍想不到，所以</a:t>
            </a:r>
            <a:r>
              <a:rPr lang="zh-TW" altLang="en-US" sz="2400" dirty="0" smtClean="0">
                <a:solidFill>
                  <a:srgbClr val="FFFF00"/>
                </a:solidFill>
              </a:rPr>
              <a:t>目前只適用在方形</a:t>
            </a:r>
            <a:r>
              <a:rPr lang="zh-TW" altLang="en-US" sz="2400" dirty="0">
                <a:solidFill>
                  <a:srgbClr val="FFFF00"/>
                </a:solidFill>
              </a:rPr>
              <a:t>碰撞</a:t>
            </a:r>
            <a:r>
              <a:rPr lang="zh-TW" altLang="en-US" sz="2400" dirty="0" smtClean="0">
                <a:solidFill>
                  <a:srgbClr val="FFFF00"/>
                </a:solidFill>
              </a:rPr>
              <a:t>體，且沒考慮到</a:t>
            </a:r>
            <a:r>
              <a:rPr lang="en-US" altLang="zh-TW" sz="2400" dirty="0" smtClean="0">
                <a:solidFill>
                  <a:srgbClr val="FFFF00"/>
                </a:solidFill>
              </a:rPr>
              <a:t>y</a:t>
            </a:r>
            <a:r>
              <a:rPr lang="zh-TW" altLang="en-US" sz="2400" dirty="0" smtClean="0">
                <a:solidFill>
                  <a:srgbClr val="FFFF00"/>
                </a:solidFill>
              </a:rPr>
              <a:t>方向，非常不準，也沒有通</a:t>
            </a:r>
            <a:r>
              <a:rPr lang="zh-TW" altLang="en-US" sz="2400" dirty="0">
                <a:solidFill>
                  <a:srgbClr val="FFFF00"/>
                </a:solidFill>
              </a:rPr>
              <a:t>用性</a:t>
            </a:r>
            <a:endParaRPr lang="en-US" altLang="zh-TW" sz="2400" dirty="0" smtClean="0">
              <a:solidFill>
                <a:srgbClr val="FFFF00"/>
              </a:solidFill>
            </a:endParaRPr>
          </a:p>
        </p:txBody>
      </p:sp>
      <p:pic>
        <p:nvPicPr>
          <p:cNvPr id="1027" name="Picture 3" descr="C:\Users\User\Desktop\擷取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2273" y="3326672"/>
            <a:ext cx="4383231" cy="3199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User\Desktop\圖片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851" y="3336545"/>
            <a:ext cx="3654878" cy="3160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0676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7" name="Google Shape;7197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EAD594"/>
              </a:buClr>
              <a:buSzPts val="4100"/>
              <a:buFont typeface="Lucida Sans"/>
              <a:buNone/>
            </a:pPr>
            <a:r>
              <a:rPr lang="zh-TW" dirty="0"/>
              <a:t>第一版。問題</a:t>
            </a:r>
            <a:endParaRPr dirty="0"/>
          </a:p>
        </p:txBody>
      </p:sp>
      <p:sp>
        <p:nvSpPr>
          <p:cNvPr id="7198" name="Google Shape;7198;p1"/>
          <p:cNvSpPr txBox="1">
            <a:spLocks noGrp="1"/>
          </p:cNvSpPr>
          <p:nvPr>
            <p:ph type="body" idx="1"/>
          </p:nvPr>
        </p:nvSpPr>
        <p:spPr>
          <a:xfrm>
            <a:off x="302079" y="1366650"/>
            <a:ext cx="8707221" cy="49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48640" lvl="0" indent="-477519" algn="l" rtl="0">
              <a:spcBef>
                <a:spcPts val="0"/>
              </a:spcBef>
              <a:spcAft>
                <a:spcPts val="0"/>
              </a:spcAft>
              <a:buSzPts val="2600"/>
              <a:buChar char="▣"/>
            </a:pPr>
            <a:r>
              <a:rPr lang="zh-TW" sz="2400" b="1" dirty="0">
                <a:solidFill>
                  <a:schemeClr val="dk1"/>
                </a:solidFill>
              </a:rPr>
              <a:t>Q :</a:t>
            </a:r>
            <a:r>
              <a:rPr lang="zh-TW" sz="2400" b="1" dirty="0"/>
              <a:t> </a:t>
            </a:r>
            <a:r>
              <a:rPr lang="zh-TW" altLang="en-US" sz="2400" dirty="0" smtClean="0">
                <a:solidFill>
                  <a:srgbClr val="FFC000"/>
                </a:solidFill>
              </a:rPr>
              <a:t>調整出</a:t>
            </a:r>
            <a:r>
              <a:rPr lang="zh-TW" sz="2400" dirty="0" smtClean="0">
                <a:solidFill>
                  <a:srgbClr val="FFC000"/>
                </a:solidFill>
              </a:rPr>
              <a:t>下陷距離</a:t>
            </a:r>
            <a:r>
              <a:rPr lang="zh-TW" altLang="en-US" sz="2400" dirty="0" smtClean="0"/>
              <a:t>，</a:t>
            </a:r>
            <a:r>
              <a:rPr lang="zh-TW" altLang="en-US" sz="2400" dirty="0" smtClean="0">
                <a:solidFill>
                  <a:srgbClr val="FFFF00"/>
                </a:solidFill>
              </a:rPr>
              <a:t>那麼隨便</a:t>
            </a:r>
            <a:r>
              <a:rPr lang="zh-TW" sz="2400" dirty="0" smtClean="0">
                <a:solidFill>
                  <a:srgbClr val="FFFFFF"/>
                </a:solidFill>
              </a:rPr>
              <a:t>?</a:t>
            </a:r>
            <a:endParaRPr sz="2400" dirty="0">
              <a:solidFill>
                <a:srgbClr val="FFFFFF"/>
              </a:solidFill>
            </a:endParaRPr>
          </a:p>
          <a:p>
            <a:pPr lvl="0" indent="-477519">
              <a:spcBef>
                <a:spcPts val="480"/>
              </a:spcBef>
              <a:buSzPts val="2600"/>
              <a:buChar char="▣"/>
            </a:pPr>
            <a:r>
              <a:rPr lang="zh-TW" sz="2400" b="1" dirty="0">
                <a:solidFill>
                  <a:schemeClr val="dk1"/>
                </a:solidFill>
              </a:rPr>
              <a:t>Ans :</a:t>
            </a:r>
            <a:r>
              <a:rPr lang="zh-TW" sz="2400" b="1" dirty="0"/>
              <a:t>  </a:t>
            </a:r>
            <a:r>
              <a:rPr lang="zh-TW" sz="2400" dirty="0"/>
              <a:t>老實說，我真的回憶不起那時候是怎麼想的，我只找到唯一的概念圖，上面寫下陷距離為1，右邊還有式子以1為下陷距離去計算拉回修正，所以</a:t>
            </a:r>
            <a:r>
              <a:rPr lang="zh-TW" sz="2400" dirty="0">
                <a:solidFill>
                  <a:srgbClr val="FFFF00"/>
                </a:solidFill>
              </a:rPr>
              <a:t>當時應該是認為下陷距離為1</a:t>
            </a:r>
            <a:r>
              <a:rPr lang="zh-TW" sz="2400" dirty="0"/>
              <a:t>，原因不明</a:t>
            </a:r>
            <a:r>
              <a:rPr lang="zh-TW" sz="2400" dirty="0" smtClean="0"/>
              <a:t>。</a:t>
            </a:r>
            <a:r>
              <a:rPr lang="zh-TW" altLang="en-US" sz="2400" dirty="0" smtClean="0">
                <a:solidFill>
                  <a:srgbClr val="FF0000"/>
                </a:solidFill>
              </a:rPr>
              <a:t>但是 </a:t>
            </a:r>
            <a:r>
              <a:rPr lang="en-US" altLang="zh-TW" sz="2400" dirty="0" smtClean="0">
                <a:solidFill>
                  <a:srgbClr val="FF0000"/>
                </a:solidFill>
              </a:rPr>
              <a:t>!</a:t>
            </a:r>
            <a:r>
              <a:rPr lang="zh-TW" altLang="en-US" sz="2400" dirty="0" smtClean="0"/>
              <a:t>由於實際下降高度不定且通常</a:t>
            </a:r>
            <a:r>
              <a:rPr lang="en-US" altLang="zh-TW" sz="2400" dirty="0" smtClean="0"/>
              <a:t>&lt;1</a:t>
            </a:r>
            <a:r>
              <a:rPr lang="zh-TW" altLang="en-US" sz="2400" dirty="0" smtClean="0"/>
              <a:t>，所以重現原代碼時發現修正極為不準，且會重複觸發碰邊邊後再次碰撞，因此推測</a:t>
            </a:r>
            <a:r>
              <a:rPr lang="zh-TW" altLang="en-US" sz="2400" dirty="0" smtClean="0">
                <a:solidFill>
                  <a:srgbClr val="FFFF00"/>
                </a:solidFill>
              </a:rPr>
              <a:t>當時因該是以手動</a:t>
            </a:r>
            <a:r>
              <a:rPr lang="zh-TW" altLang="en-US" sz="2400" dirty="0">
                <a:solidFill>
                  <a:srgbClr val="FFFF00"/>
                </a:solidFill>
              </a:rPr>
              <a:t>調整出</a:t>
            </a:r>
            <a:r>
              <a:rPr lang="zh-TW" altLang="zh-TW" sz="2400" dirty="0">
                <a:solidFill>
                  <a:srgbClr val="FFFF00"/>
                </a:solidFill>
              </a:rPr>
              <a:t>下陷</a:t>
            </a:r>
            <a:r>
              <a:rPr lang="zh-TW" altLang="zh-TW" sz="2400" dirty="0" smtClean="0">
                <a:solidFill>
                  <a:srgbClr val="FFFF00"/>
                </a:solidFill>
              </a:rPr>
              <a:t>距離</a:t>
            </a:r>
            <a:r>
              <a:rPr lang="zh-TW" altLang="en-US" sz="2400" dirty="0" smtClean="0">
                <a:solidFill>
                  <a:srgbClr val="FFFF00"/>
                </a:solidFill>
              </a:rPr>
              <a:t>解決</a:t>
            </a:r>
            <a:r>
              <a:rPr lang="en-US" altLang="zh-TW" sz="2400" dirty="0" smtClean="0">
                <a:solidFill>
                  <a:srgbClr val="FFFF00"/>
                </a:solidFill>
              </a:rPr>
              <a:t/>
            </a:r>
            <a:br>
              <a:rPr lang="en-US" altLang="zh-TW" sz="2400" dirty="0" smtClean="0">
                <a:solidFill>
                  <a:srgbClr val="FFFF00"/>
                </a:solidFill>
              </a:rPr>
            </a:br>
            <a:endParaRPr sz="2400" dirty="0">
              <a:solidFill>
                <a:srgbClr val="FFFF00"/>
              </a:solidFill>
            </a:endParaRPr>
          </a:p>
        </p:txBody>
      </p:sp>
      <p:pic>
        <p:nvPicPr>
          <p:cNvPr id="2050" name="Picture 2" descr="C:\Users\User\Desktop\擷取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3091" y="4073976"/>
            <a:ext cx="4289652" cy="260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User\Desktop\擷取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71" y="4556917"/>
            <a:ext cx="4384222" cy="1638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zh-TW" dirty="0"/>
              <a:t>第一版</a:t>
            </a:r>
            <a:r>
              <a:rPr lang="zh-TW" altLang="zh-TW" dirty="0" smtClean="0"/>
              <a:t>。</a:t>
            </a:r>
            <a:r>
              <a:rPr lang="zh-TW" altLang="en-US" dirty="0" smtClean="0"/>
              <a:t>原始碼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502229"/>
            <a:ext cx="8515350" cy="4709160"/>
          </a:xfrm>
        </p:spPr>
        <p:txBody>
          <a:bodyPr>
            <a:normAutofit/>
          </a:bodyPr>
          <a:lstStyle/>
          <a:p>
            <a:r>
              <a:rPr lang="zh-TW" altLang="en-US" sz="2400" dirty="0" smtClean="0"/>
              <a:t>宣告 </a:t>
            </a:r>
            <a:r>
              <a:rPr lang="en-US" altLang="zh-TW" sz="2400" dirty="0" smtClean="0"/>
              <a:t>+</a:t>
            </a:r>
            <a:r>
              <a:rPr lang="zh-TW" altLang="en-US" sz="2400" dirty="0" smtClean="0"/>
              <a:t> </a:t>
            </a:r>
            <a:r>
              <a:rPr lang="en-US" altLang="zh-TW" sz="2400" dirty="0" err="1" smtClean="0"/>
              <a:t>HasFirstEnterCollider</a:t>
            </a:r>
            <a:r>
              <a:rPr lang="en-US" altLang="zh-TW" sz="2400" dirty="0" smtClean="0"/>
              <a:t>(</a:t>
            </a:r>
            <a:r>
              <a:rPr lang="zh-TW" altLang="en-US" sz="2400" dirty="0" smtClean="0"/>
              <a:t>有無碰過</a:t>
            </a:r>
            <a:r>
              <a:rPr lang="en-US" altLang="zh-TW" sz="2400" dirty="0" smtClean="0"/>
              <a:t>Collider</a:t>
            </a:r>
            <a:r>
              <a:rPr lang="zh-TW" altLang="en-US" sz="2400" dirty="0" smtClean="0"/>
              <a:t>並未離開，怕一次碰撞到</a:t>
            </a:r>
            <a:r>
              <a:rPr lang="en-US" altLang="zh-TW" sz="2400" dirty="0" smtClean="0"/>
              <a:t>2</a:t>
            </a:r>
            <a:r>
              <a:rPr lang="zh-TW" altLang="en-US" sz="2400" dirty="0" smtClean="0"/>
              <a:t>個物件而出錯，順便用於碰邊邊判斷</a:t>
            </a:r>
            <a:r>
              <a:rPr lang="en-US" altLang="zh-TW" sz="2400" dirty="0" smtClean="0"/>
              <a:t>)</a:t>
            </a:r>
            <a:endParaRPr lang="zh-TW" altLang="en-US" sz="2400" dirty="0"/>
          </a:p>
        </p:txBody>
      </p:sp>
      <p:pic>
        <p:nvPicPr>
          <p:cNvPr id="3074" name="Picture 2" descr="C:\Users\User\Desktop\擷取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6091" y="2392136"/>
            <a:ext cx="4782485" cy="4379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33193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zh-TW" dirty="0"/>
              <a:t>第一版</a:t>
            </a:r>
            <a:r>
              <a:rPr lang="zh-TW" altLang="zh-TW" dirty="0" smtClean="0"/>
              <a:t>。</a:t>
            </a:r>
            <a:r>
              <a:rPr lang="zh-TW" altLang="en-US" dirty="0" smtClean="0"/>
              <a:t>原始碼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502229"/>
            <a:ext cx="8515350" cy="4709160"/>
          </a:xfrm>
        </p:spPr>
        <p:txBody>
          <a:bodyPr>
            <a:normAutofit/>
          </a:bodyPr>
          <a:lstStyle/>
          <a:p>
            <a:r>
              <a:rPr lang="zh-TW" altLang="en-US" sz="2400" dirty="0" smtClean="0"/>
              <a:t>粒子特效</a:t>
            </a:r>
            <a:endParaRPr lang="zh-TW" altLang="en-US" sz="2400" dirty="0"/>
          </a:p>
        </p:txBody>
      </p:sp>
      <p:pic>
        <p:nvPicPr>
          <p:cNvPr id="4099" name="Picture 3" descr="C:\Users\User\Desktop\擷取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01" y="3077937"/>
            <a:ext cx="9118399" cy="3004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82745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zh-TW" dirty="0"/>
              <a:t>第一版</a:t>
            </a:r>
            <a:r>
              <a:rPr lang="zh-TW" altLang="zh-TW" dirty="0" smtClean="0"/>
              <a:t>。</a:t>
            </a:r>
            <a:r>
              <a:rPr lang="zh-TW" altLang="en-US" dirty="0" smtClean="0"/>
              <a:t>原始碼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502229"/>
            <a:ext cx="8515350" cy="4709160"/>
          </a:xfrm>
        </p:spPr>
        <p:txBody>
          <a:bodyPr>
            <a:normAutofit/>
          </a:bodyPr>
          <a:lstStyle/>
          <a:p>
            <a:r>
              <a:rPr lang="zh-TW" altLang="en-US" sz="2400" dirty="0" smtClean="0"/>
              <a:t>停子彈 </a:t>
            </a:r>
            <a:r>
              <a:rPr lang="en-US" altLang="zh-TW" sz="2400" dirty="0" smtClean="0"/>
              <a:t>+ </a:t>
            </a:r>
            <a:r>
              <a:rPr lang="zh-TW" altLang="en-US" sz="2400" dirty="0" smtClean="0"/>
              <a:t>找法向量</a:t>
            </a:r>
            <a:endParaRPr lang="zh-TW" altLang="en-US" sz="2400" dirty="0"/>
          </a:p>
        </p:txBody>
      </p:sp>
      <p:pic>
        <p:nvPicPr>
          <p:cNvPr id="5123" name="Picture 3" descr="C:\Users\User\Desktop\擷取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227" y="2175556"/>
            <a:ext cx="8621712" cy="4238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77559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zh-TW" dirty="0"/>
              <a:t>第一版</a:t>
            </a:r>
            <a:r>
              <a:rPr lang="zh-TW" altLang="zh-TW" dirty="0" smtClean="0"/>
              <a:t>。</a:t>
            </a:r>
            <a:r>
              <a:rPr lang="zh-TW" altLang="en-US" dirty="0" smtClean="0"/>
              <a:t>原始碼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502229"/>
            <a:ext cx="8515350" cy="4709160"/>
          </a:xfrm>
        </p:spPr>
        <p:txBody>
          <a:bodyPr>
            <a:normAutofit/>
          </a:bodyPr>
          <a:lstStyle/>
          <a:p>
            <a:r>
              <a:rPr lang="zh-TW" altLang="en-US" sz="2400" dirty="0" smtClean="0"/>
              <a:t>拉回修正 </a:t>
            </a:r>
            <a:r>
              <a:rPr lang="en-US" altLang="zh-TW" sz="2400" dirty="0" smtClean="0"/>
              <a:t>+ </a:t>
            </a:r>
            <a:r>
              <a:rPr lang="zh-TW" altLang="en-US" sz="2400" dirty="0" smtClean="0"/>
              <a:t>呼叫碰邊邊函式</a:t>
            </a:r>
            <a:endParaRPr lang="en-US" altLang="zh-TW" sz="2400" dirty="0" smtClean="0"/>
          </a:p>
          <a:p>
            <a:r>
              <a:rPr lang="en-US" altLang="zh-TW" sz="2400" dirty="0" smtClean="0"/>
              <a:t>Ps.</a:t>
            </a:r>
            <a:r>
              <a:rPr lang="zh-TW" altLang="en-US" sz="2400" dirty="0" smtClean="0"/>
              <a:t> 為了不讓圖片太長，犧牲了一些註釋，抱歉</a:t>
            </a:r>
            <a:r>
              <a:rPr lang="en-US" altLang="zh-TW" sz="2400" dirty="0" smtClean="0"/>
              <a:t>…</a:t>
            </a:r>
          </a:p>
          <a:p>
            <a:pPr marL="137160" indent="0">
              <a:buNone/>
            </a:pPr>
            <a:endParaRPr lang="en-US" altLang="zh-TW" sz="2400" dirty="0"/>
          </a:p>
        </p:txBody>
      </p:sp>
      <p:pic>
        <p:nvPicPr>
          <p:cNvPr id="6147" name="Picture 3" descr="C:\Users\User\Desktop\擷取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564" y="3242422"/>
            <a:ext cx="8595179" cy="1991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09557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zh-TW" dirty="0"/>
              <a:t>第一版</a:t>
            </a:r>
            <a:r>
              <a:rPr lang="zh-TW" altLang="zh-TW" dirty="0" smtClean="0"/>
              <a:t>。</a:t>
            </a:r>
            <a:r>
              <a:rPr lang="zh-TW" altLang="en-US" dirty="0" smtClean="0"/>
              <a:t>原始碼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502229"/>
            <a:ext cx="8515350" cy="4709160"/>
          </a:xfrm>
        </p:spPr>
        <p:txBody>
          <a:bodyPr>
            <a:normAutofit/>
          </a:bodyPr>
          <a:lstStyle/>
          <a:p>
            <a:r>
              <a:rPr lang="zh-TW" altLang="en-US" sz="2400" dirty="0"/>
              <a:t>解除</a:t>
            </a:r>
            <a:r>
              <a:rPr lang="en-US" altLang="zh-TW" sz="2400" dirty="0" err="1"/>
              <a:t>HasFirstEnterCollider</a:t>
            </a:r>
            <a:r>
              <a:rPr lang="zh-TW" altLang="en-US" sz="2400" dirty="0" smtClean="0"/>
              <a:t> </a:t>
            </a:r>
            <a:r>
              <a:rPr lang="en-US" altLang="zh-TW" sz="2400" dirty="0" smtClean="0"/>
              <a:t>+ </a:t>
            </a:r>
            <a:r>
              <a:rPr lang="zh-TW" altLang="en-US" sz="2400" dirty="0" smtClean="0"/>
              <a:t>碰邊邊函式</a:t>
            </a:r>
            <a:r>
              <a:rPr lang="en-US" altLang="zh-TW" sz="2400" dirty="0" smtClean="0"/>
              <a:t>(</a:t>
            </a:r>
            <a:r>
              <a:rPr lang="en-US" altLang="zh-TW" sz="2400" dirty="0" err="1" smtClean="0"/>
              <a:t>OverFly</a:t>
            </a:r>
            <a:r>
              <a:rPr lang="en-US" altLang="zh-TW" sz="2400" dirty="0" smtClean="0"/>
              <a:t>)</a:t>
            </a:r>
          </a:p>
        </p:txBody>
      </p:sp>
      <p:pic>
        <p:nvPicPr>
          <p:cNvPr id="7170" name="Picture 2" descr="C:\Users\User\Desktop\擷取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072" y="2323646"/>
            <a:ext cx="8555038" cy="4219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39696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zh-TW" dirty="0"/>
              <a:t>第一版</a:t>
            </a:r>
            <a:r>
              <a:rPr lang="zh-TW" altLang="zh-TW" dirty="0" smtClean="0"/>
              <a:t>。</a:t>
            </a:r>
            <a:r>
              <a:rPr lang="zh-TW" altLang="en-US" dirty="0" smtClean="0"/>
              <a:t>原始碼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502229"/>
            <a:ext cx="8515350" cy="4709160"/>
          </a:xfrm>
        </p:spPr>
        <p:txBody>
          <a:bodyPr>
            <a:normAutofit/>
          </a:bodyPr>
          <a:lstStyle/>
          <a:p>
            <a:r>
              <a:rPr lang="zh-TW" altLang="en-US" sz="2400" dirty="0"/>
              <a:t>子彈飛行時間</a:t>
            </a:r>
            <a:r>
              <a:rPr lang="zh-TW" altLang="en-US" sz="2400" dirty="0" smtClean="0"/>
              <a:t>判斷 </a:t>
            </a:r>
            <a:r>
              <a:rPr lang="en-US" altLang="zh-TW" sz="2400" dirty="0" smtClean="0"/>
              <a:t>+ </a:t>
            </a:r>
            <a:r>
              <a:rPr lang="zh-TW" altLang="en-US" sz="2400" dirty="0"/>
              <a:t>子彈摧毀粒子特效</a:t>
            </a:r>
            <a:endParaRPr lang="en-US" altLang="zh-TW" sz="2400" dirty="0" smtClean="0"/>
          </a:p>
        </p:txBody>
      </p:sp>
      <p:pic>
        <p:nvPicPr>
          <p:cNvPr id="8194" name="Picture 2" descr="C:\Users\User\Desktop\擷取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653" y="2076072"/>
            <a:ext cx="7909606" cy="4569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8654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zh-TW" dirty="0"/>
              <a:t>第一版</a:t>
            </a:r>
            <a:r>
              <a:rPr lang="zh-TW" altLang="zh-TW" dirty="0" smtClean="0"/>
              <a:t>。</a:t>
            </a:r>
            <a:r>
              <a:rPr lang="zh-TW" altLang="en-US" dirty="0" smtClean="0"/>
              <a:t>小結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347107"/>
            <a:ext cx="8229600" cy="4962253"/>
          </a:xfrm>
        </p:spPr>
        <p:txBody>
          <a:bodyPr/>
          <a:lstStyle/>
          <a:p>
            <a:r>
              <a:rPr lang="zh-TW" altLang="en-US" dirty="0" smtClean="0"/>
              <a:t>執行結果如下兩圖，真的</a:t>
            </a:r>
            <a:r>
              <a:rPr lang="zh-TW" altLang="en-US" dirty="0" smtClean="0">
                <a:solidFill>
                  <a:srgbClr val="FFFF00"/>
                </a:solidFill>
              </a:rPr>
              <a:t>非常不準</a:t>
            </a:r>
            <a:r>
              <a:rPr lang="zh-TW" altLang="en-US" dirty="0" smtClean="0"/>
              <a:t>阿 </a:t>
            </a:r>
            <a:r>
              <a:rPr lang="en-US" altLang="zh-TW" dirty="0" smtClean="0"/>
              <a:t>! </a:t>
            </a:r>
            <a:r>
              <a:rPr lang="zh-TW" altLang="en-US" dirty="0" smtClean="0"/>
              <a:t>雖然說是</a:t>
            </a:r>
            <a:r>
              <a:rPr lang="zh-TW" altLang="en-US" dirty="0" smtClean="0">
                <a:solidFill>
                  <a:srgbClr val="FFFF00"/>
                </a:solidFill>
              </a:rPr>
              <a:t>第一次自行解決問題</a:t>
            </a:r>
            <a:r>
              <a:rPr lang="en-US" altLang="zh-TW" dirty="0" smtClean="0"/>
              <a:t>(</a:t>
            </a:r>
            <a:r>
              <a:rPr lang="zh-TW" altLang="en-US" dirty="0" smtClean="0"/>
              <a:t>第一次在網路上查不到有一樣問題的解決方法</a:t>
            </a:r>
            <a:r>
              <a:rPr lang="en-US" altLang="zh-TW" dirty="0" smtClean="0"/>
              <a:t>)</a:t>
            </a:r>
            <a:r>
              <a:rPr lang="zh-TW" altLang="en-US" dirty="0" smtClean="0"/>
              <a:t>，能想到這樣有一點成就感，但花了時間有點多了，而且有許多不確定性。因此沒有休息，</a:t>
            </a:r>
            <a:r>
              <a:rPr lang="zh-TW" altLang="en-US" dirty="0" smtClean="0">
                <a:solidFill>
                  <a:srgbClr val="FFFF00"/>
                </a:solidFill>
              </a:rPr>
              <a:t>繼續思考更好的解決方法</a:t>
            </a:r>
            <a:r>
              <a:rPr lang="zh-TW" altLang="en-US" dirty="0" smtClean="0"/>
              <a:t>，目標是達到 </a:t>
            </a:r>
            <a:r>
              <a:rPr lang="zh-TW" altLang="en-US" dirty="0" smtClean="0">
                <a:solidFill>
                  <a:srgbClr val="FFFF00"/>
                </a:solidFill>
              </a:rPr>
              <a:t>精準 </a:t>
            </a:r>
            <a:r>
              <a:rPr lang="en-US" altLang="zh-TW" dirty="0" smtClean="0">
                <a:solidFill>
                  <a:srgbClr val="FFFF00"/>
                </a:solidFill>
              </a:rPr>
              <a:t>+ </a:t>
            </a:r>
            <a:r>
              <a:rPr lang="zh-TW" altLang="en-US" dirty="0" smtClean="0">
                <a:solidFill>
                  <a:srgbClr val="FFFF00"/>
                </a:solidFill>
              </a:rPr>
              <a:t>通用 </a:t>
            </a:r>
            <a:r>
              <a:rPr lang="zh-TW" altLang="en-US" dirty="0" smtClean="0"/>
              <a:t>兼具的程式 </a:t>
            </a:r>
            <a:r>
              <a:rPr lang="en-US" altLang="zh-TW" dirty="0" smtClean="0"/>
              <a:t>!</a:t>
            </a:r>
            <a:endParaRPr lang="zh-TW" altLang="en-US" dirty="0"/>
          </a:p>
        </p:txBody>
      </p:sp>
      <p:pic>
        <p:nvPicPr>
          <p:cNvPr id="9218" name="Picture 2" descr="C:\Users\User\Desktop\擷取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3740" y="4119659"/>
            <a:ext cx="2782432" cy="2611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9" name="Picture 3" descr="C:\Users\User\Desktop\擷取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335" y="4043328"/>
            <a:ext cx="4561793" cy="2763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73677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60485" y="492367"/>
            <a:ext cx="8229600" cy="5662249"/>
          </a:xfrm>
        </p:spPr>
        <p:txBody>
          <a:bodyPr>
            <a:normAutofit/>
          </a:bodyPr>
          <a:lstStyle/>
          <a:p>
            <a:pPr marL="137160" indent="0" algn="ctr">
              <a:buNone/>
            </a:pPr>
            <a:r>
              <a:rPr lang="zh-TW" altLang="en-US" dirty="0" smtClean="0"/>
              <a:t>因為</a:t>
            </a:r>
            <a:r>
              <a:rPr lang="en-US" altLang="zh-TW" dirty="0" err="1" smtClean="0"/>
              <a:t>LineBot</a:t>
            </a:r>
            <a:r>
              <a:rPr lang="zh-TW" altLang="en-US" dirty="0" smtClean="0"/>
              <a:t>拖太久</a:t>
            </a:r>
            <a:endParaRPr lang="en-US" altLang="zh-TW" dirty="0" smtClean="0"/>
          </a:p>
          <a:p>
            <a:pPr marL="137160" indent="0" algn="ctr">
              <a:buNone/>
            </a:pPr>
            <a:r>
              <a:rPr lang="zh-TW" altLang="en-US" dirty="0" smtClean="0"/>
              <a:t>導致這個也沒做完</a:t>
            </a:r>
            <a:endParaRPr lang="en-US" altLang="zh-TW" dirty="0" smtClean="0"/>
          </a:p>
          <a:p>
            <a:pPr marL="137160" indent="0" algn="ctr">
              <a:buNone/>
            </a:pPr>
            <a:endParaRPr lang="en-US" altLang="zh-TW" dirty="0" smtClean="0"/>
          </a:p>
          <a:p>
            <a:pPr marL="137160" indent="0" algn="ctr">
              <a:buNone/>
            </a:pPr>
            <a:r>
              <a:rPr lang="zh-TW" altLang="en-US" dirty="0"/>
              <a:t>詳情請</a:t>
            </a:r>
            <a:r>
              <a:rPr lang="zh-TW" altLang="en-US" dirty="0" smtClean="0"/>
              <a:t>看</a:t>
            </a:r>
            <a:r>
              <a:rPr lang="en-US" altLang="zh-TW" dirty="0" err="1" smtClean="0"/>
              <a:t>LineBot</a:t>
            </a:r>
            <a:r>
              <a:rPr lang="zh-TW" altLang="en-US" dirty="0" smtClean="0"/>
              <a:t>的學習歷程</a:t>
            </a:r>
            <a:endParaRPr lang="en-US" altLang="zh-TW" dirty="0" smtClean="0"/>
          </a:p>
          <a:p>
            <a:pPr marL="137160" indent="0" algn="ctr">
              <a:buNone/>
            </a:pPr>
            <a:endParaRPr lang="en-US" altLang="zh-TW" dirty="0" smtClean="0"/>
          </a:p>
          <a:p>
            <a:pPr marL="137160" indent="0" algn="ctr">
              <a:buNone/>
            </a:pPr>
            <a:r>
              <a:rPr lang="zh-TW" altLang="en-US" dirty="0" smtClean="0"/>
              <a:t>同樣</a:t>
            </a:r>
            <a:endParaRPr lang="en-US" altLang="zh-TW" dirty="0" smtClean="0"/>
          </a:p>
          <a:p>
            <a:pPr marL="137160" indent="0" algn="ctr">
              <a:buNone/>
            </a:pPr>
            <a:r>
              <a:rPr lang="zh-TW" altLang="en-US" dirty="0"/>
              <a:t>我不會</a:t>
            </a:r>
            <a:r>
              <a:rPr lang="zh-TW" altLang="en-US" dirty="0" smtClean="0"/>
              <a:t>放棄</a:t>
            </a:r>
            <a:endParaRPr lang="en-US" altLang="zh-TW" dirty="0" smtClean="0"/>
          </a:p>
          <a:p>
            <a:pPr marL="137160" indent="0" algn="ctr">
              <a:buNone/>
            </a:pPr>
            <a:endParaRPr lang="en-US" altLang="zh-TW" dirty="0"/>
          </a:p>
          <a:p>
            <a:pPr marL="137160" indent="0" algn="ctr">
              <a:buNone/>
            </a:pPr>
            <a:r>
              <a:rPr lang="zh-TW" altLang="en-US" dirty="0"/>
              <a:t>之後的進度</a:t>
            </a:r>
            <a:r>
              <a:rPr lang="zh-TW" altLang="en-US" dirty="0" smtClean="0"/>
              <a:t>會丟在</a:t>
            </a:r>
            <a:endParaRPr lang="en-US" altLang="zh-TW" dirty="0" smtClean="0"/>
          </a:p>
          <a:p>
            <a:pPr marL="137160" indent="0" algn="ctr">
              <a:buNone/>
            </a:pPr>
            <a:r>
              <a:rPr lang="zh-TW" altLang="en-US" dirty="0" smtClean="0">
                <a:hlinkClick r:id="rId2"/>
              </a:rPr>
              <a:t>這裡</a:t>
            </a:r>
            <a:r>
              <a:rPr lang="en-US" altLang="zh-TW" dirty="0" smtClean="0">
                <a:hlinkClick r:id="rId2"/>
              </a:rPr>
              <a:t>(</a:t>
            </a:r>
            <a:r>
              <a:rPr lang="zh-TW" altLang="en-US" dirty="0" smtClean="0">
                <a:hlinkClick r:id="rId2"/>
              </a:rPr>
              <a:t>那個遊戲的</a:t>
            </a:r>
            <a:r>
              <a:rPr lang="en-US" altLang="zh-TW" dirty="0" smtClean="0">
                <a:hlinkClick r:id="rId2"/>
              </a:rPr>
              <a:t>Unity</a:t>
            </a:r>
            <a:r>
              <a:rPr lang="zh-TW" altLang="en-US" dirty="0" smtClean="0">
                <a:hlinkClick r:id="rId2"/>
              </a:rPr>
              <a:t>專案全部內容</a:t>
            </a:r>
            <a:r>
              <a:rPr lang="en-US" altLang="zh-TW" dirty="0" smtClean="0">
                <a:hlinkClick r:id="rId2"/>
              </a:rPr>
              <a:t>)</a:t>
            </a:r>
            <a:endParaRPr lang="en-US" altLang="zh-TW" dirty="0" smtClean="0"/>
          </a:p>
          <a:p>
            <a:pPr marL="137160" indent="0" algn="ctr">
              <a:buNone/>
            </a:pPr>
            <a:r>
              <a:rPr lang="zh-TW" altLang="en-US" dirty="0" smtClean="0"/>
              <a:t>有興趣可以看看</a:t>
            </a:r>
            <a:endParaRPr lang="en-US" altLang="zh-TW" dirty="0" smtClean="0"/>
          </a:p>
          <a:p>
            <a:pPr marL="137160" indent="0" algn="ctr">
              <a:buNone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62540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7544" y="2492896"/>
            <a:ext cx="8229600" cy="2016224"/>
          </a:xfrm>
        </p:spPr>
        <p:txBody>
          <a:bodyPr/>
          <a:lstStyle/>
          <a:p>
            <a:r>
              <a:rPr lang="zh-TW" altLang="en-US" dirty="0" smtClean="0"/>
              <a:t>第二版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04170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第二版。前言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67544" y="1268759"/>
            <a:ext cx="8229600" cy="5589241"/>
          </a:xfrm>
        </p:spPr>
        <p:txBody>
          <a:bodyPr>
            <a:normAutofit/>
          </a:bodyPr>
          <a:lstStyle/>
          <a:p>
            <a:r>
              <a:rPr lang="zh-TW" altLang="en-US" sz="2600" dirty="0" smtClean="0"/>
              <a:t>要做到第二版觀念前，必須知道</a:t>
            </a:r>
            <a:r>
              <a:rPr lang="en-US" altLang="zh-TW" sz="2600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Collision</a:t>
            </a:r>
            <a:r>
              <a:rPr lang="zh-TW" altLang="en-US" sz="2600" dirty="0" smtClean="0"/>
              <a:t>與</a:t>
            </a:r>
            <a:r>
              <a:rPr lang="en-US" altLang="zh-TW" sz="2600" dirty="0" smtClean="0">
                <a:solidFill>
                  <a:srgbClr val="FF0000"/>
                </a:solidFill>
              </a:rPr>
              <a:t>Trigger</a:t>
            </a:r>
            <a:r>
              <a:rPr lang="zh-TW" altLang="en-US" sz="2600" dirty="0" smtClean="0"/>
              <a:t>的差別才行，因為第一版以</a:t>
            </a:r>
            <a:r>
              <a:rPr lang="en-US" altLang="zh-TW" sz="2600" dirty="0" smtClean="0">
                <a:solidFill>
                  <a:srgbClr val="FF0000"/>
                </a:solidFill>
              </a:rPr>
              <a:t>Trigger</a:t>
            </a:r>
            <a:r>
              <a:rPr lang="zh-TW" altLang="en-US" sz="2600" dirty="0" smtClean="0"/>
              <a:t>為主的碰撞，第二版則以</a:t>
            </a:r>
            <a:r>
              <a:rPr lang="en-US" altLang="zh-TW" sz="2600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Collision</a:t>
            </a:r>
            <a:r>
              <a:rPr lang="zh-TW" altLang="en-US" sz="2600" dirty="0" smtClean="0"/>
              <a:t>為主的碰撞，看下圖後</a:t>
            </a:r>
            <a:r>
              <a:rPr lang="en-US" altLang="zh-TW" sz="2600" dirty="0" smtClean="0"/>
              <a:t>:</a:t>
            </a:r>
          </a:p>
          <a:p>
            <a:endParaRPr lang="en-US" altLang="zh-TW" sz="2600" dirty="0"/>
          </a:p>
          <a:p>
            <a:endParaRPr lang="en-US" altLang="zh-TW" sz="2600" dirty="0" smtClean="0"/>
          </a:p>
          <a:p>
            <a:endParaRPr lang="en-US" altLang="zh-TW" sz="2600" dirty="0"/>
          </a:p>
          <a:p>
            <a:endParaRPr lang="en-US" altLang="zh-TW" sz="2600" dirty="0" smtClean="0"/>
          </a:p>
          <a:p>
            <a:endParaRPr lang="en-US" altLang="zh-TW" sz="2600" dirty="0"/>
          </a:p>
          <a:p>
            <a:endParaRPr lang="en-US" altLang="zh-TW" sz="2600" dirty="0" smtClean="0"/>
          </a:p>
          <a:p>
            <a:r>
              <a:rPr lang="zh-TW" altLang="en-US" sz="2600" dirty="0" smtClean="0"/>
              <a:t>可知</a:t>
            </a:r>
            <a:r>
              <a:rPr lang="en-US" altLang="zh-TW" sz="2600" dirty="0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t>Collision</a:t>
            </a:r>
            <a:r>
              <a:rPr lang="zh-TW" altLang="en-US" sz="2600" dirty="0" smtClean="0"/>
              <a:t>是有碰撞反應</a:t>
            </a:r>
            <a:r>
              <a:rPr lang="en-US" altLang="zh-TW" sz="2600" dirty="0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t>(Unity</a:t>
            </a:r>
            <a:r>
              <a:rPr lang="zh-TW" altLang="en-US" sz="2600" dirty="0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t>的物理運算</a:t>
            </a:r>
            <a:r>
              <a:rPr lang="en-US" altLang="zh-TW" sz="2600" dirty="0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t>)</a:t>
            </a:r>
            <a:r>
              <a:rPr lang="zh-TW" altLang="en-US" sz="2600" dirty="0" smtClean="0"/>
              <a:t>，才會</a:t>
            </a:r>
            <a:r>
              <a:rPr lang="zh-TW" altLang="en-US" sz="2600" dirty="0" smtClean="0">
                <a:solidFill>
                  <a:srgbClr val="FFFF00"/>
                </a:solidFill>
              </a:rPr>
              <a:t>沒陷入牆中</a:t>
            </a:r>
            <a:r>
              <a:rPr lang="zh-TW" altLang="en-US" sz="2600" dirty="0" smtClean="0"/>
              <a:t>，但</a:t>
            </a:r>
            <a:r>
              <a:rPr lang="en-US" altLang="zh-TW" sz="2600" dirty="0" smtClean="0">
                <a:solidFill>
                  <a:srgbClr val="FF0000"/>
                </a:solidFill>
              </a:rPr>
              <a:t>Trigger</a:t>
            </a:r>
            <a:r>
              <a:rPr lang="zh-TW" altLang="en-US" sz="2600" dirty="0" smtClean="0"/>
              <a:t>就</a:t>
            </a:r>
            <a:r>
              <a:rPr lang="zh-TW" altLang="en-US" sz="2600" dirty="0" smtClean="0">
                <a:solidFill>
                  <a:srgbClr val="FF0000"/>
                </a:solidFill>
              </a:rPr>
              <a:t>沒有物理運算</a:t>
            </a:r>
            <a:r>
              <a:rPr lang="zh-TW" altLang="en-US" sz="2600" dirty="0" smtClean="0"/>
              <a:t>了</a:t>
            </a:r>
            <a:endParaRPr lang="en-US" altLang="zh-TW" sz="2600" dirty="0" smtClean="0"/>
          </a:p>
          <a:p>
            <a:r>
              <a:rPr lang="en-US" altLang="zh-TW" sz="2600" dirty="0" smtClean="0"/>
              <a:t>Ps.</a:t>
            </a:r>
            <a:r>
              <a:rPr lang="zh-TW" altLang="en-US" sz="2600" dirty="0" smtClean="0"/>
              <a:t>子彈有反彈材質，才會有右圖的反彈軌跡出現</a:t>
            </a:r>
            <a:endParaRPr lang="en-US" altLang="zh-TW" sz="2600" dirty="0" smtClean="0"/>
          </a:p>
        </p:txBody>
      </p:sp>
      <p:pic>
        <p:nvPicPr>
          <p:cNvPr id="7176" name="Picture 8" descr="C:\Users\User\Desktop\擷取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7485" y="2538003"/>
            <a:ext cx="3969313" cy="2892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 descr="C:\Users\User\Desktop\擷取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539" y="2538003"/>
            <a:ext cx="3827682" cy="2805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7196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第二版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67544" y="1268759"/>
            <a:ext cx="8229600" cy="5262669"/>
          </a:xfrm>
        </p:spPr>
        <p:txBody>
          <a:bodyPr>
            <a:normAutofit/>
          </a:bodyPr>
          <a:lstStyle/>
          <a:p>
            <a:r>
              <a:rPr lang="zh-TW" altLang="en-US" sz="2400" dirty="0" smtClean="0"/>
              <a:t>在找法向量上得到改進，概念如下 </a:t>
            </a:r>
            <a:r>
              <a:rPr lang="en-US" altLang="zh-TW" sz="2400" dirty="0" smtClean="0"/>
              <a:t>: </a:t>
            </a:r>
          </a:p>
        </p:txBody>
      </p:sp>
      <p:pic>
        <p:nvPicPr>
          <p:cNvPr id="1026" name="Picture 2" descr="C:\Users\User\Desktop\擷取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2286" y="1714530"/>
            <a:ext cx="2655275" cy="235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User\Desktop\擷取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1714529"/>
            <a:ext cx="2610609" cy="2294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 descr="C:\Users\User\Desktop\圖片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6834" y="4073980"/>
            <a:ext cx="3026181" cy="267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C:\Users\User\Desktop\圖片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2286" y="4244566"/>
            <a:ext cx="2839944" cy="2503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59803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47008" y="62367"/>
            <a:ext cx="8229600" cy="1143000"/>
          </a:xfrm>
        </p:spPr>
        <p:txBody>
          <a:bodyPr/>
          <a:lstStyle/>
          <a:p>
            <a:r>
              <a:rPr lang="zh-TW" altLang="en-US" dirty="0"/>
              <a:t>第二版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67391" y="1167492"/>
            <a:ext cx="8711294" cy="4709160"/>
          </a:xfrm>
        </p:spPr>
        <p:txBody>
          <a:bodyPr>
            <a:normAutofit/>
          </a:bodyPr>
          <a:lstStyle/>
          <a:p>
            <a:r>
              <a:rPr lang="zh-TW" altLang="en-US" sz="2600" dirty="0" smtClean="0"/>
              <a:t>改用</a:t>
            </a:r>
            <a:r>
              <a:rPr lang="en-US" altLang="zh-TW" sz="2600" dirty="0" smtClean="0"/>
              <a:t>Collision</a:t>
            </a:r>
            <a:r>
              <a:rPr lang="zh-TW" altLang="en-US" sz="2600" dirty="0" smtClean="0"/>
              <a:t>後，拉回修正也要修改成</a:t>
            </a:r>
            <a:r>
              <a:rPr lang="en-US" altLang="zh-TW" sz="2600" dirty="0" smtClean="0"/>
              <a:t>Collision</a:t>
            </a:r>
            <a:r>
              <a:rPr lang="zh-TW" altLang="en-US" sz="2600" dirty="0" smtClean="0"/>
              <a:t>版 </a:t>
            </a:r>
            <a:r>
              <a:rPr lang="en-US" altLang="zh-TW" sz="2600" dirty="0" smtClean="0"/>
              <a:t>:</a:t>
            </a:r>
            <a:endParaRPr lang="zh-TW" altLang="en-US" sz="2600" dirty="0"/>
          </a:p>
        </p:txBody>
      </p:sp>
      <p:pic>
        <p:nvPicPr>
          <p:cNvPr id="11267" name="Picture 3" descr="C:\Users\User\Desktop\擷取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489" y="1649187"/>
            <a:ext cx="3571987" cy="2347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C:\Users\User\Desktop\擷取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4852" y="1649187"/>
            <a:ext cx="3751124" cy="2347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 descr="C:\Users\User\Desktop\擷取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996" y="4079450"/>
            <a:ext cx="3456480" cy="2522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Users\User\Desktop\擷取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5012" y="4079450"/>
            <a:ext cx="3732323" cy="2679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96675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第二版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81693" y="1330779"/>
            <a:ext cx="8229600" cy="4939392"/>
          </a:xfrm>
        </p:spPr>
        <p:txBody>
          <a:bodyPr>
            <a:normAutofit/>
          </a:bodyPr>
          <a:lstStyle/>
          <a:p>
            <a:r>
              <a:rPr lang="zh-TW" altLang="en-US" sz="2600" dirty="0" smtClean="0"/>
              <a:t>第七周想到，第八周除錯完，第九周了解它的不足，因為</a:t>
            </a:r>
            <a:r>
              <a:rPr lang="zh-TW" altLang="en-US" sz="2600" dirty="0" smtClean="0">
                <a:solidFill>
                  <a:srgbClr val="FFFF00"/>
                </a:solidFill>
              </a:rPr>
              <a:t>後續這兩個算法有更好的取代</a:t>
            </a:r>
            <a:r>
              <a:rPr lang="zh-TW" altLang="en-US" sz="2600" dirty="0" smtClean="0"/>
              <a:t>，因此不取名</a:t>
            </a:r>
            <a:endParaRPr lang="en-US" altLang="zh-TW" sz="2600" dirty="0" smtClean="0"/>
          </a:p>
          <a:p>
            <a:endParaRPr lang="en-US" altLang="zh-TW" sz="2600" dirty="0" smtClean="0"/>
          </a:p>
          <a:p>
            <a:r>
              <a:rPr lang="zh-TW" altLang="en-US" sz="2600" dirty="0" smtClean="0"/>
              <a:t>這版相較第一版，無論是</a:t>
            </a:r>
            <a:r>
              <a:rPr lang="zh-TW" altLang="en-US" sz="2600" dirty="0" smtClean="0">
                <a:solidFill>
                  <a:srgbClr val="FFFF00"/>
                </a:solidFill>
              </a:rPr>
              <a:t>精準度</a:t>
            </a:r>
            <a:r>
              <a:rPr lang="en-US" altLang="zh-TW" sz="2600" dirty="0" smtClean="0">
                <a:solidFill>
                  <a:srgbClr val="FFFF00"/>
                </a:solidFill>
              </a:rPr>
              <a:t>(</a:t>
            </a:r>
            <a:r>
              <a:rPr lang="zh-TW" altLang="en-US" sz="2600" dirty="0" smtClean="0">
                <a:solidFill>
                  <a:srgbClr val="FFFF00"/>
                </a:solidFill>
              </a:rPr>
              <a:t>下降高度一致</a:t>
            </a:r>
            <a:r>
              <a:rPr lang="en-US" altLang="zh-TW" sz="2600" dirty="0" smtClean="0">
                <a:solidFill>
                  <a:srgbClr val="FFFF00"/>
                </a:solidFill>
              </a:rPr>
              <a:t>)</a:t>
            </a:r>
            <a:r>
              <a:rPr lang="zh-TW" altLang="en-US" sz="2600" dirty="0" smtClean="0">
                <a:solidFill>
                  <a:srgbClr val="FFFF00"/>
                </a:solidFill>
              </a:rPr>
              <a:t>或通用性</a:t>
            </a:r>
            <a:r>
              <a:rPr lang="en-US" altLang="zh-TW" sz="2600" dirty="0" smtClean="0">
                <a:solidFill>
                  <a:srgbClr val="FFFF00"/>
                </a:solidFill>
              </a:rPr>
              <a:t>(</a:t>
            </a:r>
            <a:r>
              <a:rPr lang="zh-TW" altLang="en-US" sz="2600" dirty="0" smtClean="0">
                <a:solidFill>
                  <a:srgbClr val="FFFF00"/>
                </a:solidFill>
              </a:rPr>
              <a:t>只要是箱形碰撞體皆可</a:t>
            </a:r>
            <a:r>
              <a:rPr lang="en-US" altLang="zh-TW" sz="2600" dirty="0" smtClean="0">
                <a:solidFill>
                  <a:srgbClr val="FFFF00"/>
                </a:solidFill>
              </a:rPr>
              <a:t>)</a:t>
            </a:r>
            <a:r>
              <a:rPr lang="zh-TW" altLang="en-US" sz="2600" dirty="0" smtClean="0">
                <a:solidFill>
                  <a:srgbClr val="FFFF00"/>
                </a:solidFill>
              </a:rPr>
              <a:t>都提升了</a:t>
            </a:r>
            <a:r>
              <a:rPr lang="zh-TW" altLang="en-US" sz="2600" dirty="0" smtClean="0"/>
              <a:t>，概念上也沒太大問題，但是執行後仍有</a:t>
            </a:r>
            <a:r>
              <a:rPr lang="zh-TW" altLang="en-US" sz="2600" dirty="0" smtClean="0">
                <a:solidFill>
                  <a:srgbClr val="FF0000"/>
                </a:solidFill>
              </a:rPr>
              <a:t>問題</a:t>
            </a:r>
            <a:r>
              <a:rPr lang="zh-TW" altLang="en-US" sz="2600" dirty="0" smtClean="0"/>
              <a:t>，也有一些</a:t>
            </a:r>
            <a:r>
              <a:rPr lang="zh-TW" altLang="en-US" sz="2600" dirty="0" smtClean="0">
                <a:solidFill>
                  <a:srgbClr val="FF0000"/>
                </a:solidFill>
              </a:rPr>
              <a:t>概念</a:t>
            </a:r>
            <a:r>
              <a:rPr lang="zh-TW" altLang="en-US" sz="2600" dirty="0" smtClean="0"/>
              <a:t>想說明，等一下一次講明白</a:t>
            </a:r>
            <a:endParaRPr lang="en-US" altLang="zh-TW" sz="2600" dirty="0" smtClean="0"/>
          </a:p>
          <a:p>
            <a:endParaRPr lang="en-US" altLang="zh-TW" sz="2600" dirty="0" smtClean="0"/>
          </a:p>
          <a:p>
            <a:r>
              <a:rPr lang="en-US" altLang="zh-TW" sz="2600" dirty="0" smtClean="0"/>
              <a:t>Ps.</a:t>
            </a:r>
            <a:r>
              <a:rPr lang="zh-TW" altLang="en-US" sz="2600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這次就有原始碼了 </a:t>
            </a:r>
            <a:r>
              <a:rPr lang="en-US" altLang="zh-TW" sz="2600" dirty="0" smtClean="0"/>
              <a:t>! </a:t>
            </a:r>
            <a:r>
              <a:rPr lang="zh-TW" altLang="en-US" sz="2600" dirty="0" smtClean="0"/>
              <a:t>但是當時仍有製作子彈停下再被打到後會反彈的程式</a:t>
            </a:r>
            <a:r>
              <a:rPr lang="en-US" altLang="zh-TW" sz="2600" dirty="0" smtClean="0"/>
              <a:t>(</a:t>
            </a:r>
            <a:r>
              <a:rPr lang="zh-TW" altLang="en-US" sz="2600" dirty="0" smtClean="0"/>
              <a:t>其實</a:t>
            </a:r>
            <a:r>
              <a:rPr lang="en-US" altLang="zh-TW" sz="2600" dirty="0" smtClean="0"/>
              <a:t>Unity</a:t>
            </a:r>
            <a:r>
              <a:rPr lang="zh-TW" altLang="en-US" sz="2600" dirty="0" smtClean="0"/>
              <a:t>的物理就做得到</a:t>
            </a:r>
            <a:r>
              <a:rPr lang="en-US" altLang="zh-TW" sz="2600" dirty="0" smtClean="0"/>
              <a:t>)</a:t>
            </a:r>
            <a:r>
              <a:rPr lang="zh-TW" altLang="en-US" sz="2600" dirty="0" smtClean="0"/>
              <a:t>，因沒太大關係而刪除</a:t>
            </a:r>
            <a:r>
              <a:rPr lang="zh-TW" altLang="en-US" sz="2600" dirty="0"/>
              <a:t>，只保留吃</a:t>
            </a:r>
            <a:r>
              <a:rPr lang="zh-TW" altLang="en-US" sz="2600" dirty="0" smtClean="0"/>
              <a:t>子彈程式。</a:t>
            </a:r>
            <a:endParaRPr lang="en-US" altLang="zh-TW" sz="2600" dirty="0"/>
          </a:p>
        </p:txBody>
      </p:sp>
    </p:spTree>
    <p:extLst>
      <p:ext uri="{BB962C8B-B14F-4D97-AF65-F5344CB8AC3E}">
        <p14:creationId xmlns:p14="http://schemas.microsoft.com/office/powerpoint/2010/main" val="23107206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429759"/>
            <a:ext cx="8229600" cy="1143000"/>
          </a:xfrm>
        </p:spPr>
        <p:txBody>
          <a:bodyPr/>
          <a:lstStyle/>
          <a:p>
            <a:r>
              <a:rPr lang="zh-TW" altLang="en-US" dirty="0"/>
              <a:t>第二</a:t>
            </a:r>
            <a:r>
              <a:rPr lang="zh-TW" altLang="en-US" dirty="0" smtClean="0"/>
              <a:t>版。問題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32708" y="1600200"/>
            <a:ext cx="8229600" cy="4709160"/>
          </a:xfrm>
        </p:spPr>
        <p:txBody>
          <a:bodyPr>
            <a:normAutofit/>
          </a:bodyPr>
          <a:lstStyle/>
          <a:p>
            <a:r>
              <a:rPr lang="en-US" altLang="zh-TW" sz="2600" b="1" dirty="0" smtClean="0">
                <a:solidFill>
                  <a:schemeClr val="bg1"/>
                </a:solidFill>
              </a:rPr>
              <a:t>Q :</a:t>
            </a:r>
            <a:r>
              <a:rPr lang="en-US" altLang="zh-TW" sz="2600" dirty="0" smtClean="0"/>
              <a:t> </a:t>
            </a:r>
            <a:r>
              <a:rPr lang="zh-TW" altLang="en-US" sz="2600" dirty="0" smtClean="0"/>
              <a:t>為什麼要</a:t>
            </a:r>
            <a:r>
              <a:rPr lang="zh-TW" altLang="en-US" sz="2600" dirty="0" smtClean="0">
                <a:solidFill>
                  <a:srgbClr val="FFC000"/>
                </a:solidFill>
              </a:rPr>
              <a:t>換到</a:t>
            </a:r>
            <a:r>
              <a:rPr lang="zh-TW" altLang="en-US" sz="2600" dirty="0">
                <a:solidFill>
                  <a:srgbClr val="FFC000"/>
                </a:solidFill>
              </a:rPr>
              <a:t>以</a:t>
            </a:r>
            <a:r>
              <a:rPr lang="en-US" altLang="zh-TW" sz="26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Collision</a:t>
            </a:r>
            <a:r>
              <a:rPr lang="zh-TW" altLang="en-US" sz="2600" dirty="0" smtClean="0">
                <a:solidFill>
                  <a:srgbClr val="FFC000"/>
                </a:solidFill>
              </a:rPr>
              <a:t>為主的計算</a:t>
            </a:r>
            <a:r>
              <a:rPr lang="en-US" altLang="zh-TW" sz="2600" dirty="0" smtClean="0"/>
              <a:t>?</a:t>
            </a:r>
          </a:p>
          <a:p>
            <a:r>
              <a:rPr lang="en-US" altLang="zh-TW" sz="2600" b="1" dirty="0" err="1" smtClean="0">
                <a:solidFill>
                  <a:schemeClr val="bg1"/>
                </a:solidFill>
              </a:rPr>
              <a:t>Ans</a:t>
            </a:r>
            <a:r>
              <a:rPr lang="en-US" altLang="zh-TW" sz="2600" b="1" dirty="0" smtClean="0">
                <a:solidFill>
                  <a:schemeClr val="bg1"/>
                </a:solidFill>
              </a:rPr>
              <a:t> :</a:t>
            </a:r>
            <a:r>
              <a:rPr lang="en-US" altLang="zh-TW" sz="2600" dirty="0" smtClean="0"/>
              <a:t> </a:t>
            </a:r>
            <a:r>
              <a:rPr lang="zh-TW" altLang="en-US" sz="2600" dirty="0" smtClean="0"/>
              <a:t>因為這個法向量找法不允許子彈中心陷入牆內，如果</a:t>
            </a:r>
            <a:r>
              <a:rPr lang="zh-TW" altLang="en-US" sz="2600" dirty="0" smtClean="0">
                <a:solidFill>
                  <a:srgbClr val="FFFF00"/>
                </a:solidFill>
              </a:rPr>
              <a:t>陷入，會導致三邊邊長都</a:t>
            </a:r>
            <a:r>
              <a:rPr lang="en-US" altLang="zh-TW" sz="2600" dirty="0" smtClean="0">
                <a:solidFill>
                  <a:srgbClr val="FFFF00"/>
                </a:solidFill>
              </a:rPr>
              <a:t>&gt;</a:t>
            </a:r>
            <a:r>
              <a:rPr lang="zh-TW" altLang="en-US" sz="2600" dirty="0" smtClean="0">
                <a:solidFill>
                  <a:srgbClr val="FFFF00"/>
                </a:solidFill>
              </a:rPr>
              <a:t>牆中心到子彈中心的</a:t>
            </a:r>
            <a:r>
              <a:rPr lang="en-US" altLang="zh-TW" sz="2600" dirty="0" err="1" smtClean="0">
                <a:solidFill>
                  <a:srgbClr val="FFFF00"/>
                </a:solidFill>
              </a:rPr>
              <a:t>x,y,z</a:t>
            </a:r>
            <a:r>
              <a:rPr lang="zh-TW" altLang="en-US" sz="2600" dirty="0" smtClean="0">
                <a:solidFill>
                  <a:srgbClr val="FFFF00"/>
                </a:solidFill>
              </a:rPr>
              <a:t>向量，就會出錯</a:t>
            </a:r>
            <a:r>
              <a:rPr lang="zh-TW" altLang="en-US" sz="2600" dirty="0" smtClean="0"/>
              <a:t>，</a:t>
            </a:r>
            <a:r>
              <a:rPr lang="en-US" altLang="zh-TW" sz="2600" dirty="0" smtClean="0">
                <a:solidFill>
                  <a:srgbClr val="FF0000"/>
                </a:solidFill>
              </a:rPr>
              <a:t>Trigger</a:t>
            </a:r>
            <a:r>
              <a:rPr lang="zh-TW" altLang="en-US" sz="2600" dirty="0" smtClean="0"/>
              <a:t>為主沒有</a:t>
            </a:r>
            <a:r>
              <a:rPr lang="en-US" altLang="zh-TW" sz="2600" dirty="0" smtClean="0"/>
              <a:t>Unity</a:t>
            </a:r>
            <a:r>
              <a:rPr lang="zh-TW" altLang="en-US" sz="2600" dirty="0" smtClean="0"/>
              <a:t>物理計算，可能發生上述事件 ；再加上</a:t>
            </a:r>
            <a:r>
              <a:rPr lang="en-US" altLang="zh-TW" sz="2600" dirty="0" smtClean="0"/>
              <a:t>Collision</a:t>
            </a:r>
            <a:r>
              <a:rPr lang="zh-TW" altLang="en-US" sz="2600" dirty="0" smtClean="0"/>
              <a:t>版拉回修正中也用到子彈浮貼，</a:t>
            </a:r>
            <a:r>
              <a:rPr lang="zh-TW" altLang="en-US" sz="2600" dirty="0" smtClean="0">
                <a:solidFill>
                  <a:srgbClr val="FFFF00"/>
                </a:solidFill>
              </a:rPr>
              <a:t>可以固定欲下陷距離，讓拉回修正穩定</a:t>
            </a:r>
            <a:r>
              <a:rPr lang="zh-TW" altLang="en-US" sz="2600" dirty="0" smtClean="0"/>
              <a:t>。由上優點，</a:t>
            </a:r>
            <a:r>
              <a:rPr lang="zh-TW" altLang="en-US" sz="2600" dirty="0"/>
              <a:t>所以</a:t>
            </a:r>
            <a:r>
              <a:rPr lang="zh-TW" altLang="en-US" sz="2600" dirty="0" smtClean="0"/>
              <a:t>換到</a:t>
            </a:r>
            <a:r>
              <a:rPr lang="en-US" altLang="zh-TW" sz="2600" dirty="0" smtClean="0"/>
              <a:t>Collision</a:t>
            </a:r>
            <a:r>
              <a:rPr lang="zh-TW" altLang="en-US" sz="2600" dirty="0" smtClean="0"/>
              <a:t>。</a:t>
            </a:r>
            <a:endParaRPr lang="en-US" altLang="zh-TW" sz="2600" dirty="0" smtClean="0"/>
          </a:p>
          <a:p>
            <a:endParaRPr lang="en-US" altLang="zh-TW" sz="2600" dirty="0"/>
          </a:p>
          <a:p>
            <a:r>
              <a:rPr lang="en-US" altLang="zh-TW" sz="2600" b="1" dirty="0" smtClean="0">
                <a:solidFill>
                  <a:schemeClr val="bg1"/>
                </a:solidFill>
              </a:rPr>
              <a:t>Ps.</a:t>
            </a:r>
            <a:r>
              <a:rPr lang="en-US" altLang="zh-TW" sz="2600" dirty="0" smtClean="0">
                <a:solidFill>
                  <a:srgbClr val="92D050"/>
                </a:solidFill>
              </a:rPr>
              <a:t> </a:t>
            </a:r>
            <a:r>
              <a:rPr lang="zh-TW" altLang="en-US" sz="2600" dirty="0" smtClean="0">
                <a:solidFill>
                  <a:srgbClr val="92D050"/>
                </a:solidFill>
              </a:rPr>
              <a:t>其實</a:t>
            </a:r>
            <a:r>
              <a:rPr lang="zh-TW" altLang="en-US" sz="2600" dirty="0">
                <a:solidFill>
                  <a:srgbClr val="92D050"/>
                </a:solidFill>
              </a:rPr>
              <a:t>這個法向量找法</a:t>
            </a:r>
            <a:r>
              <a:rPr lang="zh-TW" altLang="en-US" sz="2600" dirty="0" smtClean="0">
                <a:solidFill>
                  <a:srgbClr val="92D050"/>
                </a:solidFill>
              </a:rPr>
              <a:t>是</a:t>
            </a:r>
            <a:r>
              <a:rPr lang="zh-TW" altLang="en-US" sz="2600" dirty="0">
                <a:solidFill>
                  <a:srgbClr val="92D050"/>
                </a:solidFill>
              </a:rPr>
              <a:t>從人類如何分辨一個點在箱子的裡面、</a:t>
            </a:r>
            <a:r>
              <a:rPr lang="en-US" altLang="zh-TW" sz="2600" dirty="0">
                <a:solidFill>
                  <a:srgbClr val="92D050"/>
                </a:solidFill>
              </a:rPr>
              <a:t>x</a:t>
            </a:r>
            <a:r>
              <a:rPr lang="zh-TW" altLang="en-US" sz="2600" dirty="0">
                <a:solidFill>
                  <a:srgbClr val="92D050"/>
                </a:solidFill>
              </a:rPr>
              <a:t>面、</a:t>
            </a:r>
            <a:r>
              <a:rPr lang="en-US" altLang="zh-TW" sz="2600" dirty="0">
                <a:solidFill>
                  <a:srgbClr val="92D050"/>
                </a:solidFill>
              </a:rPr>
              <a:t>y</a:t>
            </a:r>
            <a:r>
              <a:rPr lang="zh-TW" altLang="en-US" sz="2600" dirty="0">
                <a:solidFill>
                  <a:srgbClr val="92D050"/>
                </a:solidFill>
              </a:rPr>
              <a:t>面或</a:t>
            </a:r>
            <a:r>
              <a:rPr lang="en-US" altLang="zh-TW" sz="2600" dirty="0">
                <a:solidFill>
                  <a:srgbClr val="92D050"/>
                </a:solidFill>
              </a:rPr>
              <a:t>z</a:t>
            </a:r>
            <a:r>
              <a:rPr lang="zh-TW" altLang="en-US" sz="2600" dirty="0">
                <a:solidFill>
                  <a:srgbClr val="92D050"/>
                </a:solidFill>
              </a:rPr>
              <a:t>面想到的，</a:t>
            </a:r>
            <a:r>
              <a:rPr lang="zh-TW" altLang="en-US" sz="2600" dirty="0"/>
              <a:t>我個人是這樣分的</a:t>
            </a:r>
            <a:r>
              <a:rPr lang="zh-TW" altLang="en-US" sz="2600" dirty="0" smtClean="0"/>
              <a:t>啦，我想大部分應該是一樣的吧 </a:t>
            </a:r>
            <a:r>
              <a:rPr lang="en-US" altLang="zh-TW" sz="2600" dirty="0" smtClean="0"/>
              <a:t>!</a:t>
            </a:r>
            <a:endParaRPr lang="zh-TW" altLang="en-US" sz="2600" dirty="0"/>
          </a:p>
        </p:txBody>
      </p:sp>
    </p:spTree>
    <p:extLst>
      <p:ext uri="{BB962C8B-B14F-4D97-AF65-F5344CB8AC3E}">
        <p14:creationId xmlns:p14="http://schemas.microsoft.com/office/powerpoint/2010/main" val="26039293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429759"/>
            <a:ext cx="8229600" cy="1143000"/>
          </a:xfrm>
        </p:spPr>
        <p:txBody>
          <a:bodyPr/>
          <a:lstStyle/>
          <a:p>
            <a:r>
              <a:rPr lang="zh-TW" altLang="en-US" dirty="0"/>
              <a:t>第二</a:t>
            </a:r>
            <a:r>
              <a:rPr lang="zh-TW" altLang="en-US" dirty="0" smtClean="0"/>
              <a:t>版。問題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32707" y="1428206"/>
            <a:ext cx="8476162" cy="4881154"/>
          </a:xfrm>
        </p:spPr>
        <p:txBody>
          <a:bodyPr>
            <a:normAutofit/>
          </a:bodyPr>
          <a:lstStyle/>
          <a:p>
            <a:r>
              <a:rPr lang="en-US" altLang="zh-TW" sz="2400" b="1" dirty="0" smtClean="0">
                <a:solidFill>
                  <a:schemeClr val="bg1"/>
                </a:solidFill>
              </a:rPr>
              <a:t>Q :</a:t>
            </a:r>
            <a:r>
              <a:rPr lang="en-US" altLang="zh-TW" sz="2400" dirty="0" smtClean="0"/>
              <a:t> </a:t>
            </a:r>
            <a:r>
              <a:rPr lang="zh-TW" altLang="en-US" sz="2400" dirty="0" smtClean="0"/>
              <a:t>為什麼找法向量時要</a:t>
            </a:r>
            <a:r>
              <a:rPr lang="zh-TW" altLang="en-US" sz="2400" dirty="0" smtClean="0">
                <a:solidFill>
                  <a:srgbClr val="FFC000"/>
                </a:solidFill>
              </a:rPr>
              <a:t>加子彈半徑</a:t>
            </a:r>
            <a:r>
              <a:rPr lang="en-US" altLang="zh-TW" sz="2400" dirty="0" smtClean="0">
                <a:solidFill>
                  <a:srgbClr val="FFC000"/>
                </a:solidFill>
              </a:rPr>
              <a:t>/</a:t>
            </a:r>
            <a:r>
              <a:rPr lang="zh-TW" altLang="en-US" sz="2400" dirty="0" smtClean="0">
                <a:solidFill>
                  <a:srgbClr val="FFC000"/>
                </a:solidFill>
              </a:rPr>
              <a:t>√</a:t>
            </a:r>
            <a:r>
              <a:rPr lang="en-US" altLang="zh-TW" sz="2400" dirty="0" smtClean="0">
                <a:solidFill>
                  <a:srgbClr val="FFC000"/>
                </a:solidFill>
              </a:rPr>
              <a:t>2</a:t>
            </a:r>
            <a:r>
              <a:rPr lang="en-US" altLang="zh-TW" sz="2400" dirty="0" smtClean="0"/>
              <a:t>?</a:t>
            </a:r>
          </a:p>
          <a:p>
            <a:r>
              <a:rPr lang="en-US" altLang="zh-TW" sz="2400" b="1" dirty="0" err="1" smtClean="0">
                <a:solidFill>
                  <a:schemeClr val="bg1"/>
                </a:solidFill>
              </a:rPr>
              <a:t>Ans</a:t>
            </a:r>
            <a:r>
              <a:rPr lang="en-US" altLang="zh-TW" sz="2400" b="1" dirty="0" smtClean="0">
                <a:solidFill>
                  <a:schemeClr val="bg1"/>
                </a:solidFill>
              </a:rPr>
              <a:t> :</a:t>
            </a:r>
            <a:r>
              <a:rPr lang="zh-TW" altLang="en-US" sz="2400" b="1" dirty="0" smtClean="0">
                <a:solidFill>
                  <a:schemeClr val="bg1"/>
                </a:solidFill>
              </a:rPr>
              <a:t> </a:t>
            </a:r>
            <a:r>
              <a:rPr lang="zh-TW" altLang="en-US" sz="2400" dirty="0" smtClean="0"/>
              <a:t>用</a:t>
            </a:r>
            <a:r>
              <a:rPr lang="en-US" altLang="zh-TW" sz="2400" dirty="0" smtClean="0"/>
              <a:t>2D</a:t>
            </a:r>
            <a:r>
              <a:rPr lang="zh-TW" altLang="en-US" sz="2400" dirty="0" smtClean="0"/>
              <a:t>比較好解釋，看左圖，只用半邊常比較，</a:t>
            </a:r>
            <a:r>
              <a:rPr lang="en-US" altLang="zh-TW" sz="2400" dirty="0" smtClean="0"/>
              <a:t>1</a:t>
            </a:r>
            <a:r>
              <a:rPr lang="zh-TW" altLang="en-US" sz="2400" dirty="0" smtClean="0"/>
              <a:t>與</a:t>
            </a:r>
            <a:r>
              <a:rPr lang="en-US" altLang="zh-TW" sz="2400" dirty="0" smtClean="0"/>
              <a:t>3</a:t>
            </a:r>
            <a:r>
              <a:rPr lang="zh-TW" altLang="en-US" sz="2400" dirty="0" smtClean="0"/>
              <a:t>都是</a:t>
            </a:r>
            <a:r>
              <a:rPr lang="en-US" altLang="zh-TW" sz="2400" dirty="0" err="1" smtClean="0"/>
              <a:t>x,z</a:t>
            </a:r>
            <a:r>
              <a:rPr lang="zh-TW" altLang="en-US" sz="2400" dirty="0" smtClean="0"/>
              <a:t>向一長一短，但</a:t>
            </a:r>
            <a:r>
              <a:rPr lang="en-US" altLang="zh-TW" sz="2400" dirty="0" smtClean="0"/>
              <a:t>2</a:t>
            </a:r>
            <a:r>
              <a:rPr lang="zh-TW" altLang="en-US" sz="2400" dirty="0" smtClean="0"/>
              <a:t>是</a:t>
            </a:r>
            <a:r>
              <a:rPr lang="en-US" altLang="zh-TW" sz="2400" dirty="0" err="1" smtClean="0"/>
              <a:t>x,z</a:t>
            </a:r>
            <a:r>
              <a:rPr lang="zh-TW" altLang="en-US" sz="2400" dirty="0" smtClean="0"/>
              <a:t>向半邊長較短 </a:t>
            </a:r>
            <a:r>
              <a:rPr lang="en-US" altLang="zh-TW" sz="2400" dirty="0" smtClean="0"/>
              <a:t>! </a:t>
            </a:r>
            <a:r>
              <a:rPr lang="zh-TW" altLang="en-US" sz="2400" dirty="0" smtClean="0"/>
              <a:t>但仍要判斷，於是想出了右圖，</a:t>
            </a:r>
            <a:r>
              <a:rPr lang="zh-TW" altLang="en-US" sz="2400" dirty="0" smtClean="0">
                <a:solidFill>
                  <a:srgbClr val="FFFF00"/>
                </a:solidFill>
              </a:rPr>
              <a:t>半邊長</a:t>
            </a:r>
            <a:r>
              <a:rPr lang="zh-TW" altLang="en-US" sz="2400" dirty="0">
                <a:solidFill>
                  <a:srgbClr val="FFFF00"/>
                </a:solidFill>
              </a:rPr>
              <a:t>加子彈半徑</a:t>
            </a:r>
            <a:r>
              <a:rPr lang="en-US" altLang="zh-TW" sz="2400" dirty="0">
                <a:solidFill>
                  <a:srgbClr val="FFFF00"/>
                </a:solidFill>
              </a:rPr>
              <a:t>/</a:t>
            </a:r>
            <a:r>
              <a:rPr lang="zh-TW" altLang="en-US" sz="2400" dirty="0">
                <a:solidFill>
                  <a:srgbClr val="FFFF00"/>
                </a:solidFill>
              </a:rPr>
              <a:t>√</a:t>
            </a:r>
            <a:r>
              <a:rPr lang="en-US" altLang="zh-TW" sz="2400" dirty="0" smtClean="0">
                <a:solidFill>
                  <a:srgbClr val="FFFF00"/>
                </a:solidFill>
              </a:rPr>
              <a:t>2</a:t>
            </a:r>
            <a:r>
              <a:rPr lang="zh-TW" altLang="en-US" sz="2400" dirty="0" smtClean="0">
                <a:solidFill>
                  <a:srgbClr val="FFFF00"/>
                </a:solidFill>
              </a:rPr>
              <a:t>所形成的新牆壁，正好可區分子彈在牆角的</a:t>
            </a:r>
            <a:r>
              <a:rPr lang="en-US" altLang="zh-TW" sz="2400" dirty="0" smtClean="0">
                <a:solidFill>
                  <a:srgbClr val="FFFF00"/>
                </a:solidFill>
              </a:rPr>
              <a:t>x</a:t>
            </a:r>
            <a:r>
              <a:rPr lang="zh-TW" altLang="en-US" sz="2400" dirty="0" smtClean="0">
                <a:solidFill>
                  <a:srgbClr val="FFFF00"/>
                </a:solidFill>
              </a:rPr>
              <a:t>法向量區或</a:t>
            </a:r>
            <a:r>
              <a:rPr lang="en-US" altLang="zh-TW" sz="2400" dirty="0" smtClean="0">
                <a:solidFill>
                  <a:srgbClr val="FFFF00"/>
                </a:solidFill>
              </a:rPr>
              <a:t>z</a:t>
            </a:r>
            <a:r>
              <a:rPr lang="zh-TW" altLang="en-US" sz="2400" dirty="0" smtClean="0">
                <a:solidFill>
                  <a:srgbClr val="FFFF00"/>
                </a:solidFill>
              </a:rPr>
              <a:t>法向量區</a:t>
            </a:r>
            <a:r>
              <a:rPr lang="zh-TW" altLang="en-US" sz="2400" dirty="0" smtClean="0"/>
              <a:t>。</a:t>
            </a:r>
            <a:endParaRPr lang="en-US" altLang="zh-TW" sz="2400" dirty="0" smtClean="0"/>
          </a:p>
          <a:p>
            <a:r>
              <a:rPr lang="en-US" altLang="zh-TW" sz="2400" b="1" dirty="0" smtClean="0">
                <a:solidFill>
                  <a:schemeClr val="bg1"/>
                </a:solidFill>
              </a:rPr>
              <a:t>Ps.</a:t>
            </a:r>
            <a:r>
              <a:rPr lang="zh-TW" altLang="en-US" sz="2400" dirty="0" smtClean="0"/>
              <a:t>中心剛好落於虛線上，法向量用</a:t>
            </a:r>
            <a:r>
              <a:rPr lang="en-US" altLang="zh-TW" sz="2400" dirty="0" smtClean="0"/>
              <a:t>x</a:t>
            </a:r>
            <a:r>
              <a:rPr lang="zh-TW" altLang="en-US" sz="2400" dirty="0" smtClean="0"/>
              <a:t>或</a:t>
            </a:r>
            <a:r>
              <a:rPr lang="en-US" altLang="zh-TW" sz="2400" dirty="0" smtClean="0"/>
              <a:t>z</a:t>
            </a:r>
            <a:r>
              <a:rPr lang="zh-TW" altLang="en-US" sz="2400" dirty="0" smtClean="0"/>
              <a:t>效果一樣，不特分</a:t>
            </a:r>
            <a:endParaRPr lang="zh-TW" altLang="en-US" sz="2400" dirty="0"/>
          </a:p>
        </p:txBody>
      </p:sp>
      <p:pic>
        <p:nvPicPr>
          <p:cNvPr id="2051" name="Picture 3" descr="C:\Users\User\Desktop\圖片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729" y="3891104"/>
            <a:ext cx="3323828" cy="2930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User\Desktop\圖片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3102" y="3891104"/>
            <a:ext cx="3304542" cy="2913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54341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429759"/>
            <a:ext cx="8229600" cy="1143000"/>
          </a:xfrm>
        </p:spPr>
        <p:txBody>
          <a:bodyPr/>
          <a:lstStyle/>
          <a:p>
            <a:r>
              <a:rPr lang="zh-TW" altLang="en-US" dirty="0"/>
              <a:t>第二</a:t>
            </a:r>
            <a:r>
              <a:rPr lang="zh-TW" altLang="en-US" dirty="0" smtClean="0"/>
              <a:t>版。問題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32707" y="1428206"/>
            <a:ext cx="8476162" cy="4881154"/>
          </a:xfrm>
        </p:spPr>
        <p:txBody>
          <a:bodyPr>
            <a:normAutofit/>
          </a:bodyPr>
          <a:lstStyle/>
          <a:p>
            <a:r>
              <a:rPr lang="en-US" altLang="zh-TW" sz="2400" b="1" dirty="0" smtClean="0">
                <a:solidFill>
                  <a:schemeClr val="bg1"/>
                </a:solidFill>
              </a:rPr>
              <a:t>Q :</a:t>
            </a:r>
            <a:r>
              <a:rPr lang="en-US" altLang="zh-TW" sz="2400" dirty="0" smtClean="0"/>
              <a:t> </a:t>
            </a:r>
            <a:r>
              <a:rPr lang="zh-TW" altLang="en-US" sz="2400" dirty="0"/>
              <a:t>第一版有</a:t>
            </a:r>
            <a:r>
              <a:rPr lang="zh-TW" altLang="en-US" sz="2400" dirty="0">
                <a:solidFill>
                  <a:srgbClr val="FFFF00"/>
                </a:solidFill>
              </a:rPr>
              <a:t>碰邊邊問題</a:t>
            </a:r>
            <a:r>
              <a:rPr lang="zh-TW" altLang="en-US" sz="2400" dirty="0"/>
              <a:t>，那這一版也</a:t>
            </a:r>
            <a:r>
              <a:rPr lang="zh-TW" altLang="en-US" sz="2400" dirty="0" smtClean="0"/>
              <a:t>有 </a:t>
            </a:r>
            <a:r>
              <a:rPr lang="en-US" altLang="zh-TW" sz="2400" dirty="0" smtClean="0"/>
              <a:t>?</a:t>
            </a:r>
            <a:r>
              <a:rPr lang="zh-TW" altLang="en-US" sz="2400" dirty="0" smtClean="0"/>
              <a:t> </a:t>
            </a:r>
            <a:endParaRPr lang="en-US" altLang="zh-TW" sz="2400" dirty="0" smtClean="0"/>
          </a:p>
          <a:p>
            <a:r>
              <a:rPr lang="en-US" altLang="zh-TW" sz="2400" b="1" dirty="0" err="1" smtClean="0">
                <a:solidFill>
                  <a:schemeClr val="bg1"/>
                </a:solidFill>
              </a:rPr>
              <a:t>Ans</a:t>
            </a:r>
            <a:r>
              <a:rPr lang="en-US" altLang="zh-TW" sz="2400" b="1" dirty="0" smtClean="0">
                <a:solidFill>
                  <a:schemeClr val="bg1"/>
                </a:solidFill>
              </a:rPr>
              <a:t> :</a:t>
            </a:r>
            <a:r>
              <a:rPr lang="zh-TW" altLang="en-US" sz="2400" b="1" dirty="0" smtClean="0">
                <a:solidFill>
                  <a:schemeClr val="bg1"/>
                </a:solidFill>
              </a:rPr>
              <a:t> </a:t>
            </a:r>
            <a:r>
              <a:rPr lang="zh-TW" altLang="en-US" sz="2400" dirty="0" smtClean="0"/>
              <a:t>也有喔 </a:t>
            </a:r>
            <a:r>
              <a:rPr lang="en-US" altLang="zh-TW" sz="2400" dirty="0" smtClean="0"/>
              <a:t>!</a:t>
            </a:r>
            <a:r>
              <a:rPr lang="zh-TW" altLang="en-US" sz="2400" dirty="0" smtClean="0"/>
              <a:t> 如左圖，子彈會被修正過頭而浮空，所以也需要碰邊邊修正</a:t>
            </a:r>
            <a:r>
              <a:rPr lang="en-US" altLang="zh-TW" sz="2400" dirty="0"/>
              <a:t>(</a:t>
            </a:r>
            <a:r>
              <a:rPr lang="zh-TW" altLang="en-US" sz="2400" dirty="0"/>
              <a:t>同第一版</a:t>
            </a:r>
            <a:r>
              <a:rPr lang="en-US" altLang="zh-TW" sz="2400" dirty="0"/>
              <a:t>)</a:t>
            </a:r>
            <a:r>
              <a:rPr lang="zh-TW" altLang="en-US" sz="2400" dirty="0" smtClean="0"/>
              <a:t>。這也導致另一個問題，看右圖，打向牆角時，也會修正過頭，導致穿牆或卡在牆中，此時我用</a:t>
            </a:r>
            <a:r>
              <a:rPr lang="en-US" altLang="zh-TW" sz="2400" dirty="0" smtClean="0"/>
              <a:t>while</a:t>
            </a:r>
            <a:r>
              <a:rPr lang="zh-TW" altLang="en-US" sz="2400" dirty="0" smtClean="0"/>
              <a:t>迴圈 </a:t>
            </a:r>
            <a:r>
              <a:rPr lang="en-US" altLang="zh-TW" sz="2400" dirty="0" smtClean="0"/>
              <a:t>+</a:t>
            </a:r>
            <a:r>
              <a:rPr lang="zh-TW" altLang="en-US" sz="2400" dirty="0" smtClean="0"/>
              <a:t> </a:t>
            </a:r>
            <a:r>
              <a:rPr lang="en-US" altLang="zh-TW" sz="2400" dirty="0" err="1" smtClean="0"/>
              <a:t>Raycast</a:t>
            </a:r>
            <a:r>
              <a:rPr lang="zh-TW" altLang="en-US" sz="2400" smtClean="0"/>
              <a:t>，如果。</a:t>
            </a:r>
            <a:endParaRPr lang="en-US" altLang="zh-TW" sz="2400" dirty="0" smtClean="0"/>
          </a:p>
        </p:txBody>
      </p:sp>
      <p:pic>
        <p:nvPicPr>
          <p:cNvPr id="1026" name="Picture 2" descr="C:\Users\User\Desktop\擷取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660" y="4427694"/>
            <a:ext cx="3964536" cy="1927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User\Desktop\擷取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3995" y="4242196"/>
            <a:ext cx="4103519" cy="2489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18620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429759"/>
            <a:ext cx="8229600" cy="1143000"/>
          </a:xfrm>
        </p:spPr>
        <p:txBody>
          <a:bodyPr/>
          <a:lstStyle/>
          <a:p>
            <a:r>
              <a:rPr lang="zh-TW" altLang="en-US" dirty="0"/>
              <a:t>第二</a:t>
            </a:r>
            <a:r>
              <a:rPr lang="zh-TW" altLang="en-US" dirty="0" smtClean="0"/>
              <a:t>版。問題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32707" y="1428206"/>
            <a:ext cx="8476162" cy="4881154"/>
          </a:xfrm>
        </p:spPr>
        <p:txBody>
          <a:bodyPr>
            <a:normAutofit/>
          </a:bodyPr>
          <a:lstStyle/>
          <a:p>
            <a:r>
              <a:rPr lang="en-US" altLang="zh-TW" sz="2400" b="1" dirty="0" smtClean="0">
                <a:solidFill>
                  <a:schemeClr val="bg1"/>
                </a:solidFill>
              </a:rPr>
              <a:t>Q :</a:t>
            </a:r>
            <a:r>
              <a:rPr lang="en-US" altLang="zh-TW" sz="2400" dirty="0" smtClean="0"/>
              <a:t> </a:t>
            </a:r>
          </a:p>
          <a:p>
            <a:r>
              <a:rPr lang="en-US" altLang="zh-TW" sz="2400" b="1" dirty="0" err="1" smtClean="0">
                <a:solidFill>
                  <a:schemeClr val="bg1"/>
                </a:solidFill>
              </a:rPr>
              <a:t>Ans</a:t>
            </a:r>
            <a:r>
              <a:rPr lang="en-US" altLang="zh-TW" sz="2400" b="1" dirty="0" smtClean="0">
                <a:solidFill>
                  <a:schemeClr val="bg1"/>
                </a:solidFill>
              </a:rPr>
              <a:t> :</a:t>
            </a:r>
            <a:r>
              <a:rPr lang="zh-TW" altLang="en-US" sz="2400" b="1" dirty="0" smtClean="0">
                <a:solidFill>
                  <a:schemeClr val="bg1"/>
                </a:solidFill>
              </a:rPr>
              <a:t> 子彈入牆</a:t>
            </a:r>
            <a:endParaRPr lang="en-US" altLang="zh-TW" sz="2400" b="1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2923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429759"/>
            <a:ext cx="8229600" cy="1143000"/>
          </a:xfrm>
        </p:spPr>
        <p:txBody>
          <a:bodyPr/>
          <a:lstStyle/>
          <a:p>
            <a:r>
              <a:rPr lang="zh-TW" altLang="en-US" dirty="0"/>
              <a:t>第二</a:t>
            </a:r>
            <a:r>
              <a:rPr lang="zh-TW" altLang="en-US" dirty="0" smtClean="0"/>
              <a:t>版。問題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32707" y="1428206"/>
            <a:ext cx="8476162" cy="4881154"/>
          </a:xfrm>
        </p:spPr>
        <p:txBody>
          <a:bodyPr>
            <a:normAutofit/>
          </a:bodyPr>
          <a:lstStyle/>
          <a:p>
            <a:r>
              <a:rPr lang="en-US" altLang="zh-TW" sz="2400" b="1" dirty="0" smtClean="0">
                <a:solidFill>
                  <a:schemeClr val="bg1"/>
                </a:solidFill>
              </a:rPr>
              <a:t>Q :</a:t>
            </a:r>
            <a:r>
              <a:rPr lang="en-US" altLang="zh-TW" sz="2400" dirty="0" smtClean="0"/>
              <a:t> </a:t>
            </a:r>
          </a:p>
          <a:p>
            <a:r>
              <a:rPr lang="en-US" altLang="zh-TW" sz="2400" b="1" dirty="0" err="1" smtClean="0">
                <a:solidFill>
                  <a:schemeClr val="bg1"/>
                </a:solidFill>
              </a:rPr>
              <a:t>Ans</a:t>
            </a:r>
            <a:r>
              <a:rPr lang="en-US" altLang="zh-TW" sz="2400" b="1" dirty="0" smtClean="0">
                <a:solidFill>
                  <a:schemeClr val="bg1"/>
                </a:solidFill>
              </a:rPr>
              <a:t> :</a:t>
            </a:r>
            <a:r>
              <a:rPr lang="zh-TW" altLang="en-US" sz="2400" b="1" dirty="0" smtClean="0">
                <a:solidFill>
                  <a:schemeClr val="bg1"/>
                </a:solidFill>
              </a:rPr>
              <a:t> 子彈瞬移感</a:t>
            </a:r>
            <a:endParaRPr lang="en-US" altLang="zh-TW" sz="2400" b="1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73759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目錄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z="3200" dirty="0" smtClean="0">
                <a:hlinkClick r:id="rId2" action="ppaction://hlinksldjump"/>
              </a:rPr>
              <a:t>製作原因</a:t>
            </a:r>
            <a:r>
              <a:rPr lang="en-US" altLang="zh-TW" sz="3200" dirty="0" smtClean="0">
                <a:hlinkClick r:id="rId2" action="ppaction://hlinksldjump"/>
              </a:rPr>
              <a:t>……p3</a:t>
            </a:r>
            <a:endParaRPr lang="en-US" altLang="zh-TW" sz="3200" dirty="0" smtClean="0"/>
          </a:p>
          <a:p>
            <a:r>
              <a:rPr lang="zh-TW" altLang="en-US" sz="3200" dirty="0" smtClean="0">
                <a:hlinkClick r:id="rId3" action="ppaction://hlinksldjump"/>
              </a:rPr>
              <a:t>欲解問題</a:t>
            </a:r>
            <a:r>
              <a:rPr lang="en-US" altLang="zh-TW" sz="3200" dirty="0" smtClean="0">
                <a:hlinkClick r:id="rId3" action="ppaction://hlinksldjump"/>
              </a:rPr>
              <a:t>……p4</a:t>
            </a:r>
            <a:endParaRPr lang="en-US" altLang="zh-TW" sz="3200" dirty="0" smtClean="0"/>
          </a:p>
          <a:p>
            <a:r>
              <a:rPr lang="zh-TW" altLang="en-US" sz="3200" dirty="0">
                <a:hlinkClick r:id="rId4" action="ppaction://hlinksldjump"/>
              </a:rPr>
              <a:t>製作</a:t>
            </a:r>
            <a:r>
              <a:rPr lang="zh-TW" altLang="en-US" sz="3200" dirty="0" smtClean="0">
                <a:hlinkClick r:id="rId4" action="ppaction://hlinksldjump"/>
              </a:rPr>
              <a:t>過程</a:t>
            </a:r>
            <a:r>
              <a:rPr lang="en-US" altLang="zh-TW" sz="3200" dirty="0" smtClean="0"/>
              <a:t/>
            </a:r>
            <a:br>
              <a:rPr lang="en-US" altLang="zh-TW" sz="3200" dirty="0" smtClean="0"/>
            </a:br>
            <a:r>
              <a:rPr lang="en-US" altLang="zh-TW" dirty="0" smtClean="0"/>
              <a:t>	</a:t>
            </a:r>
            <a:r>
              <a:rPr lang="zh-TW" altLang="en-US" sz="2400" dirty="0" smtClean="0">
                <a:hlinkClick r:id="rId5" action="ppaction://hlinksldjump"/>
              </a:rPr>
              <a:t>第一版</a:t>
            </a:r>
            <a:r>
              <a:rPr lang="en-US" altLang="zh-TW" sz="2400" dirty="0" smtClean="0">
                <a:hlinkClick r:id="rId5" action="ppaction://hlinksldjump"/>
              </a:rPr>
              <a:t>……p6</a:t>
            </a:r>
            <a:r>
              <a:rPr lang="en-US" altLang="zh-TW" sz="2400" dirty="0" smtClean="0"/>
              <a:t/>
            </a:r>
            <a:br>
              <a:rPr lang="en-US" altLang="zh-TW" sz="2400" dirty="0" smtClean="0"/>
            </a:br>
            <a:r>
              <a:rPr lang="en-US" altLang="zh-TW" sz="2400" dirty="0" smtClean="0"/>
              <a:t>	</a:t>
            </a:r>
            <a:r>
              <a:rPr lang="zh-TW" altLang="en-US" sz="2400" dirty="0" smtClean="0">
                <a:hlinkClick r:id="rId6" action="ppaction://hlinksldjump"/>
              </a:rPr>
              <a:t>第二版</a:t>
            </a:r>
            <a:r>
              <a:rPr lang="en-US" altLang="zh-TW" sz="2400" dirty="0" smtClean="0">
                <a:hlinkClick r:id="rId6" action="ppaction://hlinksldjump"/>
              </a:rPr>
              <a:t>……p19</a:t>
            </a:r>
            <a:r>
              <a:rPr lang="en-US" altLang="zh-TW" sz="2400" dirty="0" smtClean="0"/>
              <a:t/>
            </a:r>
            <a:br>
              <a:rPr lang="en-US" altLang="zh-TW" sz="2400" dirty="0" smtClean="0"/>
            </a:br>
            <a:r>
              <a:rPr lang="en-US" altLang="zh-TW" sz="2400" dirty="0" smtClean="0"/>
              <a:t>	</a:t>
            </a:r>
            <a:r>
              <a:rPr lang="zh-TW" altLang="en-US" sz="2400" dirty="0" smtClean="0">
                <a:hlinkClick r:id="rId7" action="ppaction://hlinksldjump"/>
              </a:rPr>
              <a:t>第三版</a:t>
            </a:r>
            <a:r>
              <a:rPr lang="en-US" altLang="zh-TW" sz="2400" dirty="0" smtClean="0">
                <a:hlinkClick r:id="rId7" action="ppaction://hlinksldjump"/>
              </a:rPr>
              <a:t>……</a:t>
            </a:r>
            <a:endParaRPr lang="en-US" altLang="zh-TW" sz="2400" dirty="0" smtClean="0"/>
          </a:p>
          <a:p>
            <a:r>
              <a:rPr lang="zh-TW" altLang="en-US" sz="3200" dirty="0" smtClean="0"/>
              <a:t>成品</a:t>
            </a:r>
            <a:r>
              <a:rPr lang="en-US" altLang="zh-TW" sz="3200" dirty="0" smtClean="0"/>
              <a:t>(</a:t>
            </a:r>
            <a:r>
              <a:rPr lang="zh-TW" altLang="en-US" sz="3200" dirty="0" smtClean="0"/>
              <a:t>第四版</a:t>
            </a:r>
            <a:r>
              <a:rPr lang="en-US" altLang="zh-TW" sz="3200" dirty="0" smtClean="0"/>
              <a:t>)……</a:t>
            </a:r>
          </a:p>
          <a:p>
            <a:r>
              <a:rPr lang="zh-TW" altLang="en-US" sz="3200" dirty="0" smtClean="0">
                <a:hlinkClick r:id="rId8" action="ppaction://hlinksldjump"/>
              </a:rPr>
              <a:t>心得</a:t>
            </a:r>
            <a:r>
              <a:rPr lang="en-US" altLang="zh-TW" sz="3200" dirty="0" smtClean="0">
                <a:hlinkClick r:id="rId8" action="ppaction://hlinksldjump"/>
              </a:rPr>
              <a:t>……</a:t>
            </a:r>
            <a:endParaRPr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936749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429759"/>
            <a:ext cx="8229600" cy="1143000"/>
          </a:xfrm>
        </p:spPr>
        <p:txBody>
          <a:bodyPr/>
          <a:lstStyle/>
          <a:p>
            <a:r>
              <a:rPr lang="zh-TW" altLang="en-US" dirty="0"/>
              <a:t>第二</a:t>
            </a:r>
            <a:r>
              <a:rPr lang="zh-TW" altLang="en-US" dirty="0" smtClean="0"/>
              <a:t>版。問題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32707" y="1428206"/>
            <a:ext cx="8476162" cy="4881154"/>
          </a:xfrm>
        </p:spPr>
        <p:txBody>
          <a:bodyPr>
            <a:normAutofit/>
          </a:bodyPr>
          <a:lstStyle/>
          <a:p>
            <a:r>
              <a:rPr lang="en-US" altLang="zh-TW" sz="2400" b="1" dirty="0" smtClean="0">
                <a:solidFill>
                  <a:schemeClr val="bg1"/>
                </a:solidFill>
              </a:rPr>
              <a:t>Q :</a:t>
            </a:r>
            <a:r>
              <a:rPr lang="en-US" altLang="zh-TW" sz="2400" dirty="0" smtClean="0"/>
              <a:t> </a:t>
            </a:r>
          </a:p>
          <a:p>
            <a:r>
              <a:rPr lang="en-US" altLang="zh-TW" sz="2400" b="1" dirty="0" err="1" smtClean="0">
                <a:solidFill>
                  <a:schemeClr val="bg1"/>
                </a:solidFill>
              </a:rPr>
              <a:t>Ans</a:t>
            </a:r>
            <a:r>
              <a:rPr lang="en-US" altLang="zh-TW" sz="2400" b="1" dirty="0" smtClean="0">
                <a:solidFill>
                  <a:schemeClr val="bg1"/>
                </a:solidFill>
              </a:rPr>
              <a:t> :</a:t>
            </a:r>
            <a:r>
              <a:rPr lang="zh-TW" altLang="en-US" sz="2400" b="1" dirty="0" smtClean="0">
                <a:solidFill>
                  <a:schemeClr val="bg1"/>
                </a:solidFill>
              </a:rPr>
              <a:t> </a:t>
            </a:r>
            <a:r>
              <a:rPr lang="en-US" altLang="zh-TW" sz="2400" b="1" dirty="0" smtClean="0">
                <a:solidFill>
                  <a:schemeClr val="bg1"/>
                </a:solidFill>
              </a:rPr>
              <a:t>Collision</a:t>
            </a:r>
            <a:r>
              <a:rPr lang="zh-TW" altLang="en-US" sz="2400" b="1" dirty="0" smtClean="0">
                <a:solidFill>
                  <a:schemeClr val="bg1"/>
                </a:solidFill>
              </a:rPr>
              <a:t>碰撞的位移</a:t>
            </a:r>
            <a:endParaRPr lang="en-US" altLang="zh-TW" sz="2400" b="1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8338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7544" y="2492896"/>
            <a:ext cx="8229600" cy="2016224"/>
          </a:xfrm>
        </p:spPr>
        <p:txBody>
          <a:bodyPr/>
          <a:lstStyle/>
          <a:p>
            <a:r>
              <a:rPr lang="zh-TW" altLang="en-US" dirty="0" smtClean="0"/>
              <a:t>第三版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58856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第三版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196752"/>
            <a:ext cx="8219256" cy="5112608"/>
          </a:xfrm>
        </p:spPr>
        <p:txBody>
          <a:bodyPr>
            <a:normAutofit/>
          </a:bodyPr>
          <a:lstStyle/>
          <a:p>
            <a:endParaRPr lang="zh-TW" altLang="en-US" sz="2600" dirty="0"/>
          </a:p>
        </p:txBody>
      </p:sp>
      <p:pic>
        <p:nvPicPr>
          <p:cNvPr id="1026" name="Picture 2" descr="C:\Users\User\Desktop\擷取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808" y="1740483"/>
            <a:ext cx="3152880" cy="238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User\Desktop\擷取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6341" y="1740484"/>
            <a:ext cx="3724051" cy="2396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User\Desktop\擷取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0357" y="4305343"/>
            <a:ext cx="3436018" cy="2394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C:\Users\User\Desktop\圖片2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065" y="4305343"/>
            <a:ext cx="3650203" cy="2373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7629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第三版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95536" y="1628800"/>
            <a:ext cx="8229600" cy="5058920"/>
          </a:xfrm>
        </p:spPr>
        <p:txBody>
          <a:bodyPr>
            <a:normAutofit/>
          </a:bodyPr>
          <a:lstStyle/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</p:txBody>
      </p:sp>
      <p:pic>
        <p:nvPicPr>
          <p:cNvPr id="2050" name="Picture 2" descr="C:\Users\User\Desktop\擷取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490" y="1268760"/>
            <a:ext cx="3960440" cy="2624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User\Desktop\擷取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3" y="1240458"/>
            <a:ext cx="3456385" cy="2712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972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7" name="Picture 5" descr="C:\Users\User\Desktop\擷取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7020" y="4212059"/>
            <a:ext cx="4321179" cy="2579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User\Desktop\擷取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768" y="4163846"/>
            <a:ext cx="3286125" cy="2600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第三版。問題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23528" y="1268760"/>
            <a:ext cx="8496944" cy="5069200"/>
          </a:xfrm>
        </p:spPr>
        <p:txBody>
          <a:bodyPr>
            <a:normAutofit/>
          </a:bodyPr>
          <a:lstStyle/>
          <a:p>
            <a:r>
              <a:rPr lang="en-US" altLang="zh-TW" sz="2400" b="1" dirty="0" smtClean="0">
                <a:solidFill>
                  <a:schemeClr val="bg1">
                    <a:lumMod val="95000"/>
                    <a:lumOff val="5000"/>
                  </a:schemeClr>
                </a:solidFill>
              </a:rPr>
              <a:t>Q :</a:t>
            </a:r>
            <a:r>
              <a:rPr lang="en-US" altLang="zh-TW" sz="2400" dirty="0" smtClean="0">
                <a:solidFill>
                  <a:schemeClr val="bg1">
                    <a:lumMod val="95000"/>
                    <a:lumOff val="5000"/>
                  </a:schemeClr>
                </a:solidFill>
              </a:rPr>
              <a:t> </a:t>
            </a:r>
            <a:r>
              <a:rPr lang="zh-TW" altLang="en-US" sz="2400" dirty="0" smtClean="0"/>
              <a:t>步驟二中，為什麼取</a:t>
            </a:r>
            <a:r>
              <a:rPr lang="zh-TW" altLang="en-US" sz="2400" dirty="0" smtClean="0">
                <a:solidFill>
                  <a:srgbClr val="FFC000"/>
                </a:solidFill>
              </a:rPr>
              <a:t>兩幀前</a:t>
            </a:r>
            <a:r>
              <a:rPr lang="zh-TW" altLang="en-US" sz="2400" dirty="0" smtClean="0"/>
              <a:t>位置</a:t>
            </a:r>
            <a:r>
              <a:rPr lang="en-US" altLang="zh-TW" sz="2400" dirty="0" smtClean="0"/>
              <a:t>?</a:t>
            </a:r>
          </a:p>
          <a:p>
            <a:r>
              <a:rPr lang="en-US" altLang="zh-TW" sz="2400" b="1" dirty="0" err="1" smtClean="0">
                <a:solidFill>
                  <a:schemeClr val="bg1">
                    <a:lumMod val="95000"/>
                    <a:lumOff val="5000"/>
                  </a:schemeClr>
                </a:solidFill>
              </a:rPr>
              <a:t>Ans</a:t>
            </a:r>
            <a:r>
              <a:rPr lang="zh-TW" altLang="en-US" sz="2400" b="1" dirty="0" smtClean="0">
                <a:solidFill>
                  <a:schemeClr val="bg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TW" sz="2400" b="1" dirty="0" smtClean="0">
                <a:solidFill>
                  <a:schemeClr val="bg1">
                    <a:lumMod val="95000"/>
                    <a:lumOff val="5000"/>
                  </a:schemeClr>
                </a:solidFill>
              </a:rPr>
              <a:t>:</a:t>
            </a:r>
            <a:r>
              <a:rPr lang="zh-TW" altLang="en-US" sz="2400" dirty="0" smtClean="0">
                <a:solidFill>
                  <a:schemeClr val="bg1">
                    <a:lumMod val="95000"/>
                    <a:lumOff val="5000"/>
                  </a:schemeClr>
                </a:solidFill>
              </a:rPr>
              <a:t> </a:t>
            </a:r>
            <a:r>
              <a:rPr lang="zh-TW" altLang="en-US" sz="2400" dirty="0" smtClean="0"/>
              <a:t>因為</a:t>
            </a:r>
            <a:r>
              <a:rPr lang="en-US" altLang="zh-TW" sz="2400" dirty="0" err="1" smtClean="0"/>
              <a:t>ClosetPoint</a:t>
            </a:r>
            <a:r>
              <a:rPr lang="en-US" altLang="zh-TW" sz="2400" dirty="0" smtClean="0"/>
              <a:t>()</a:t>
            </a:r>
            <a:r>
              <a:rPr lang="zh-TW" altLang="en-US" sz="2400" dirty="0" smtClean="0"/>
              <a:t>給的</a:t>
            </a:r>
            <a:r>
              <a:rPr lang="zh-TW" altLang="en-US" sz="2400" dirty="0"/>
              <a:t>位置如果</a:t>
            </a:r>
            <a:r>
              <a:rPr lang="zh-TW" altLang="en-US" sz="2400" dirty="0" smtClean="0">
                <a:solidFill>
                  <a:srgbClr val="FFFF00"/>
                </a:solidFill>
              </a:rPr>
              <a:t>在碰撞體內</a:t>
            </a:r>
            <a:r>
              <a:rPr lang="zh-TW" altLang="en-US" sz="2400" dirty="0" smtClean="0"/>
              <a:t>，就不會回傳</a:t>
            </a:r>
            <a:r>
              <a:rPr lang="zh-TW" altLang="en-US" sz="2400" dirty="0" smtClean="0">
                <a:solidFill>
                  <a:srgbClr val="FFFF00"/>
                </a:solidFill>
              </a:rPr>
              <a:t>牆上一點</a:t>
            </a:r>
            <a:r>
              <a:rPr lang="zh-TW" altLang="en-US" sz="2400" dirty="0" smtClean="0"/>
              <a:t>，只會回傳</a:t>
            </a:r>
            <a:r>
              <a:rPr lang="en-US" altLang="zh-TW" sz="2400" dirty="0" smtClean="0"/>
              <a:t>(0f ,0f ,0f)</a:t>
            </a:r>
            <a:r>
              <a:rPr lang="zh-TW" altLang="en-US" sz="2400" dirty="0" smtClean="0"/>
              <a:t>，我們不能確定子彈在牆內</a:t>
            </a:r>
            <a:r>
              <a:rPr lang="en-US" altLang="zh-TW" sz="2400" dirty="0" smtClean="0"/>
              <a:t>or</a:t>
            </a:r>
            <a:r>
              <a:rPr lang="zh-TW" altLang="en-US" sz="2400" dirty="0" smtClean="0"/>
              <a:t>外，但</a:t>
            </a:r>
            <a:r>
              <a:rPr lang="zh-TW" altLang="en-US" sz="2400" dirty="0" smtClean="0">
                <a:solidFill>
                  <a:srgbClr val="FFFF00"/>
                </a:solidFill>
              </a:rPr>
              <a:t>兩幀前必在牆外</a:t>
            </a:r>
            <a:r>
              <a:rPr lang="zh-TW" altLang="en-US" sz="2400" dirty="0" smtClean="0"/>
              <a:t>。</a:t>
            </a:r>
            <a:endParaRPr lang="en-US" altLang="zh-TW" sz="2400" dirty="0" smtClean="0"/>
          </a:p>
          <a:p>
            <a:r>
              <a:rPr lang="en-US" altLang="zh-TW" sz="2400" b="1" dirty="0" smtClean="0">
                <a:solidFill>
                  <a:schemeClr val="bg1">
                    <a:lumMod val="95000"/>
                    <a:lumOff val="5000"/>
                  </a:schemeClr>
                </a:solidFill>
              </a:rPr>
              <a:t>Q :</a:t>
            </a:r>
            <a:r>
              <a:rPr lang="en-US" altLang="zh-TW" sz="2400" dirty="0" smtClean="0"/>
              <a:t> </a:t>
            </a:r>
            <a:r>
              <a:rPr lang="zh-TW" altLang="en-US" sz="2400" dirty="0" smtClean="0"/>
              <a:t>為什麼兩幀前</a:t>
            </a:r>
            <a:r>
              <a:rPr lang="zh-TW" altLang="en-US" sz="2400" dirty="0" smtClean="0">
                <a:solidFill>
                  <a:srgbClr val="FFC000"/>
                </a:solidFill>
              </a:rPr>
              <a:t>可以確定不在碰撞體內</a:t>
            </a:r>
            <a:r>
              <a:rPr lang="en-US" altLang="zh-TW" sz="2400" dirty="0" smtClean="0"/>
              <a:t>?</a:t>
            </a:r>
          </a:p>
          <a:p>
            <a:r>
              <a:rPr lang="en-US" altLang="zh-TW" sz="2400" b="1" dirty="0" err="1" smtClean="0">
                <a:solidFill>
                  <a:schemeClr val="bg1"/>
                </a:solidFill>
              </a:rPr>
              <a:t>Ans</a:t>
            </a:r>
            <a:r>
              <a:rPr lang="en-US" altLang="zh-TW" sz="2400" b="1" dirty="0" smtClean="0">
                <a:solidFill>
                  <a:schemeClr val="bg1"/>
                </a:solidFill>
              </a:rPr>
              <a:t> :</a:t>
            </a:r>
            <a:r>
              <a:rPr lang="en-US" altLang="zh-TW" sz="2400" dirty="0" smtClean="0"/>
              <a:t> </a:t>
            </a:r>
            <a:r>
              <a:rPr lang="zh-TW" altLang="en-US" sz="2400" dirty="0" smtClean="0"/>
              <a:t>實驗結果</a:t>
            </a:r>
            <a:r>
              <a:rPr lang="en-US" altLang="zh-TW" sz="2400" dirty="0" smtClean="0"/>
              <a:t>(</a:t>
            </a:r>
            <a:r>
              <a:rPr lang="zh-TW" altLang="en-US" sz="2400" dirty="0" smtClean="0">
                <a:solidFill>
                  <a:srgbClr val="FFFF00"/>
                </a:solidFill>
              </a:rPr>
              <a:t>兩幀前</a:t>
            </a:r>
            <a:r>
              <a:rPr lang="en-US" altLang="zh-TW" sz="2400" dirty="0" smtClean="0">
                <a:solidFill>
                  <a:srgbClr val="FFFF00"/>
                </a:solidFill>
              </a:rPr>
              <a:t>:</a:t>
            </a:r>
            <a:r>
              <a:rPr lang="zh-TW" altLang="en-US" sz="2400" dirty="0" smtClean="0">
                <a:solidFill>
                  <a:srgbClr val="FFFF00"/>
                </a:solidFill>
              </a:rPr>
              <a:t>未碰撞</a:t>
            </a:r>
            <a:r>
              <a:rPr lang="zh-TW" altLang="en-US" sz="2400" dirty="0" smtClean="0"/>
              <a:t>、一幀前</a:t>
            </a:r>
            <a:r>
              <a:rPr lang="en-US" altLang="zh-TW" sz="2400" dirty="0" smtClean="0"/>
              <a:t>:Unity</a:t>
            </a:r>
            <a:r>
              <a:rPr lang="zh-TW" altLang="en-US" sz="2400" dirty="0"/>
              <a:t>物理引擎計算、此幀</a:t>
            </a:r>
            <a:r>
              <a:rPr lang="en-US" altLang="zh-TW" sz="2400" dirty="0" smtClean="0"/>
              <a:t>:</a:t>
            </a:r>
            <a:r>
              <a:rPr lang="zh-TW" altLang="en-US" sz="2400" dirty="0" smtClean="0"/>
              <a:t>碰撞偵測，停子彈</a:t>
            </a:r>
            <a:r>
              <a:rPr lang="en-US" altLang="zh-TW" sz="2400" dirty="0" smtClean="0"/>
              <a:t>)</a:t>
            </a:r>
            <a:r>
              <a:rPr lang="zh-TW" altLang="en-US" sz="2400" dirty="0"/>
              <a:t> </a:t>
            </a:r>
            <a:r>
              <a:rPr lang="zh-TW" altLang="en-US" sz="2400" dirty="0" smtClean="0"/>
              <a:t>  </a:t>
            </a:r>
            <a:r>
              <a:rPr lang="en-US" altLang="zh-TW" sz="2400" dirty="0" smtClean="0"/>
              <a:t>Ps.</a:t>
            </a:r>
            <a:r>
              <a:rPr lang="zh-TW" altLang="en-US" sz="2400" dirty="0" smtClean="0"/>
              <a:t>此處幀</a:t>
            </a:r>
            <a:r>
              <a:rPr lang="zh-TW" altLang="en-US" sz="2400" dirty="0"/>
              <a:t>皆</a:t>
            </a:r>
            <a:r>
              <a:rPr lang="zh-TW" altLang="en-US" sz="2400" dirty="0" smtClean="0"/>
              <a:t>是</a:t>
            </a:r>
            <a:r>
              <a:rPr lang="en-US" altLang="zh-TW" sz="2400" dirty="0" err="1" smtClean="0">
                <a:solidFill>
                  <a:srgbClr val="FFFF00"/>
                </a:solidFill>
              </a:rPr>
              <a:t>FixedUpdate</a:t>
            </a:r>
            <a:endParaRPr lang="zh-TW" altLang="en-US" sz="2400" dirty="0">
              <a:solidFill>
                <a:srgbClr val="FFFF00"/>
              </a:solidFill>
            </a:endParaRPr>
          </a:p>
        </p:txBody>
      </p:sp>
      <p:sp>
        <p:nvSpPr>
          <p:cNvPr id="6" name="圓角矩形 5"/>
          <p:cNvSpPr/>
          <p:nvPr/>
        </p:nvSpPr>
        <p:spPr>
          <a:xfrm>
            <a:off x="7020272" y="2492896"/>
            <a:ext cx="1872208" cy="86409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因物理計算皆在</a:t>
            </a:r>
            <a:r>
              <a:rPr lang="en-US" altLang="zh-TW" dirty="0" err="1" smtClean="0"/>
              <a:t>FixedUpdate</a:t>
            </a:r>
            <a:r>
              <a:rPr lang="zh-TW" altLang="en-US" dirty="0" smtClean="0"/>
              <a:t>上</a:t>
            </a:r>
            <a:endParaRPr lang="zh-TW" altLang="en-US" dirty="0"/>
          </a:p>
        </p:txBody>
      </p:sp>
      <p:sp>
        <p:nvSpPr>
          <p:cNvPr id="9" name="向右箭號 8"/>
          <p:cNvSpPr/>
          <p:nvPr/>
        </p:nvSpPr>
        <p:spPr>
          <a:xfrm rot="15970282">
            <a:off x="8380276" y="3499167"/>
            <a:ext cx="528171" cy="134069"/>
          </a:xfrm>
          <a:prstGeom prst="rightArrow">
            <a:avLst>
              <a:gd name="adj1" fmla="val 50000"/>
              <a:gd name="adj2" fmla="val 7418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1992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第三版。問題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b="1" dirty="0" smtClean="0">
                <a:solidFill>
                  <a:schemeClr val="bg1"/>
                </a:solidFill>
              </a:rPr>
              <a:t>Q : </a:t>
            </a:r>
            <a:r>
              <a:rPr lang="zh-TW" altLang="en-US" sz="2400" dirty="0" smtClean="0"/>
              <a:t>還有其他問題嗎</a:t>
            </a:r>
            <a:r>
              <a:rPr lang="en-US" altLang="zh-TW" sz="2400" dirty="0" smtClean="0"/>
              <a:t>?</a:t>
            </a:r>
          </a:p>
          <a:p>
            <a:r>
              <a:rPr lang="en-US" altLang="zh-TW" sz="2400" b="1" dirty="0" err="1" smtClean="0">
                <a:solidFill>
                  <a:schemeClr val="bg1"/>
                </a:solidFill>
              </a:rPr>
              <a:t>Ans</a:t>
            </a:r>
            <a:r>
              <a:rPr lang="en-US" altLang="zh-TW" sz="2400" b="1" dirty="0" smtClean="0">
                <a:solidFill>
                  <a:schemeClr val="bg1"/>
                </a:solidFill>
              </a:rPr>
              <a:t> :</a:t>
            </a:r>
            <a:endParaRPr lang="zh-TW" altLang="en-US" sz="2400" dirty="0">
              <a:solidFill>
                <a:schemeClr val="bg1"/>
              </a:solidFill>
            </a:endParaRPr>
          </a:p>
        </p:txBody>
      </p:sp>
      <p:pic>
        <p:nvPicPr>
          <p:cNvPr id="1026" name="Picture 2" descr="C:\Users\User\Desktop\擷取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952" y="3235083"/>
            <a:ext cx="4161581" cy="3355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C:\Users\User\Desktop\擷取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635" y="3178848"/>
            <a:ext cx="3168352" cy="3305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5314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第三版。心得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67544" y="1700808"/>
            <a:ext cx="8229600" cy="4709160"/>
          </a:xfrm>
        </p:spPr>
        <p:txBody>
          <a:bodyPr>
            <a:normAutofit lnSpcReduction="10000"/>
          </a:bodyPr>
          <a:lstStyle/>
          <a:p>
            <a:r>
              <a:rPr lang="zh-TW" altLang="en-US" dirty="0" smtClean="0"/>
              <a:t>雖然我花了</a:t>
            </a:r>
            <a:r>
              <a:rPr lang="en-US" altLang="zh-TW" dirty="0" smtClean="0">
                <a:solidFill>
                  <a:srgbClr val="FFC000"/>
                </a:solidFill>
              </a:rPr>
              <a:t>3</a:t>
            </a:r>
            <a:r>
              <a:rPr lang="zh-TW" altLang="en-US" dirty="0" smtClean="0">
                <a:solidFill>
                  <a:srgbClr val="FFC000"/>
                </a:solidFill>
              </a:rPr>
              <a:t>到</a:t>
            </a:r>
            <a:r>
              <a:rPr lang="en-US" altLang="zh-TW" dirty="0" smtClean="0">
                <a:solidFill>
                  <a:srgbClr val="FFC000"/>
                </a:solidFill>
              </a:rPr>
              <a:t>4</a:t>
            </a:r>
            <a:r>
              <a:rPr lang="zh-TW" altLang="en-US" dirty="0" smtClean="0">
                <a:solidFill>
                  <a:srgbClr val="FFC000"/>
                </a:solidFill>
              </a:rPr>
              <a:t>周</a:t>
            </a:r>
            <a:r>
              <a:rPr lang="zh-TW" altLang="en-US" dirty="0" smtClean="0"/>
              <a:t>才完全完成這</a:t>
            </a:r>
            <a:r>
              <a:rPr lang="zh-TW" altLang="en-US" dirty="0" smtClean="0">
                <a:solidFill>
                  <a:srgbClr val="FFC000"/>
                </a:solidFill>
              </a:rPr>
              <a:t>半成品</a:t>
            </a:r>
            <a:r>
              <a:rPr lang="zh-TW" altLang="en-US" dirty="0" smtClean="0"/>
              <a:t>，但是</a:t>
            </a:r>
            <a:r>
              <a:rPr lang="en-US" altLang="zh-TW" dirty="0" smtClean="0"/>
              <a:t>!!</a:t>
            </a:r>
            <a:r>
              <a:rPr lang="zh-TW" altLang="en-US" dirty="0" smtClean="0"/>
              <a:t>這是我</a:t>
            </a:r>
            <a:r>
              <a:rPr lang="zh-TW" altLang="en-US" dirty="0" smtClean="0">
                <a:solidFill>
                  <a:srgbClr val="FFC000"/>
                </a:solidFill>
              </a:rPr>
              <a:t>第一次完全自創程式碼</a:t>
            </a:r>
            <a:r>
              <a:rPr lang="zh-TW" altLang="en-US" dirty="0" smtClean="0"/>
              <a:t>，沒有網路教學，也沒抄教學書上的程式，而且沒有人願意且能夠幫我，從思考、製作到除錯都是一手做起，所以蠻有成就感的</a:t>
            </a:r>
            <a:r>
              <a:rPr lang="en-US" altLang="zh-TW" dirty="0" smtClean="0"/>
              <a:t>!!</a:t>
            </a:r>
            <a:r>
              <a:rPr lang="zh-TW" altLang="en-US" dirty="0" smtClean="0"/>
              <a:t>但是，做出來的東西仍要加強</a:t>
            </a:r>
            <a:r>
              <a:rPr lang="en-US" altLang="zh-TW" dirty="0" smtClean="0"/>
              <a:t>!</a:t>
            </a:r>
          </a:p>
          <a:p>
            <a:r>
              <a:rPr lang="zh-TW" altLang="en-US" dirty="0" smtClean="0"/>
              <a:t>當然要是沒有</a:t>
            </a:r>
            <a:r>
              <a:rPr lang="en-US" altLang="zh-TW" dirty="0" smtClean="0">
                <a:solidFill>
                  <a:srgbClr val="FFFF00"/>
                </a:solidFill>
              </a:rPr>
              <a:t>Unity</a:t>
            </a:r>
            <a:r>
              <a:rPr lang="zh-TW" altLang="en-US" dirty="0" smtClean="0"/>
              <a:t>的幫忙與</a:t>
            </a:r>
            <a:r>
              <a:rPr lang="zh-TW" altLang="en-US" dirty="0" smtClean="0">
                <a:solidFill>
                  <a:srgbClr val="FFFF00"/>
                </a:solidFill>
              </a:rPr>
              <a:t>賴佑吉、姚智原、陳國瑋先生做的</a:t>
            </a:r>
            <a:r>
              <a:rPr lang="en-US" altLang="zh-TW" dirty="0" smtClean="0">
                <a:solidFill>
                  <a:srgbClr val="FFFF00"/>
                </a:solidFill>
              </a:rPr>
              <a:t>Unity</a:t>
            </a:r>
            <a:r>
              <a:rPr lang="zh-TW" altLang="en-US" dirty="0" smtClean="0">
                <a:solidFill>
                  <a:srgbClr val="FFFF00"/>
                </a:solidFill>
              </a:rPr>
              <a:t>教學書</a:t>
            </a:r>
            <a:r>
              <a:rPr lang="zh-TW" altLang="en-US" dirty="0" smtClean="0"/>
              <a:t>，加上</a:t>
            </a:r>
            <a:r>
              <a:rPr lang="zh-TW" altLang="en-US" dirty="0" smtClean="0">
                <a:solidFill>
                  <a:srgbClr val="FFFF00"/>
                </a:solidFill>
              </a:rPr>
              <a:t>無數網路上的熱心人士</a:t>
            </a:r>
            <a:r>
              <a:rPr lang="zh-TW" altLang="en-US" dirty="0" smtClean="0"/>
              <a:t>教了我一年多的</a:t>
            </a:r>
            <a:r>
              <a:rPr lang="en-US" altLang="zh-TW" dirty="0" smtClean="0"/>
              <a:t>Unity</a:t>
            </a:r>
            <a:r>
              <a:rPr lang="zh-TW" altLang="en-US" dirty="0" smtClean="0"/>
              <a:t>與</a:t>
            </a:r>
            <a:r>
              <a:rPr lang="zh-TW" altLang="en-US" dirty="0"/>
              <a:t>其</a:t>
            </a:r>
            <a:r>
              <a:rPr lang="zh-TW" altLang="en-US" dirty="0" smtClean="0"/>
              <a:t>程式，</a:t>
            </a:r>
            <a:r>
              <a:rPr lang="zh-TW" altLang="en-US" dirty="0"/>
              <a:t>還有</a:t>
            </a:r>
            <a:r>
              <a:rPr lang="zh-TW" altLang="en-US" dirty="0" smtClean="0">
                <a:solidFill>
                  <a:srgbClr val="FFFF00"/>
                </a:solidFill>
              </a:rPr>
              <a:t>數學、物理老師</a:t>
            </a:r>
            <a:r>
              <a:rPr lang="zh-TW" altLang="en-US" dirty="0" smtClean="0"/>
              <a:t>教我三角函數</a:t>
            </a:r>
            <a:r>
              <a:rPr lang="en-US" altLang="zh-TW" dirty="0" smtClean="0"/>
              <a:t>(</a:t>
            </a:r>
            <a:r>
              <a:rPr lang="zh-TW" altLang="en-US" dirty="0" smtClean="0"/>
              <a:t>向量觀念我已經不確定是如何學會的了，數學還沒教，不知道感謝誰</a:t>
            </a:r>
            <a:r>
              <a:rPr lang="en-US" altLang="zh-TW" dirty="0" smtClean="0"/>
              <a:t>)</a:t>
            </a:r>
            <a:r>
              <a:rPr lang="zh-TW" altLang="en-US" dirty="0" smtClean="0"/>
              <a:t>，我也做不出這個程式，非常感謝他們</a:t>
            </a:r>
            <a:r>
              <a:rPr lang="en-US" altLang="zh-TW" dirty="0" smtClean="0"/>
              <a:t>!!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98658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53244" y="2352219"/>
            <a:ext cx="8229600" cy="2016224"/>
          </a:xfrm>
        </p:spPr>
        <p:txBody>
          <a:bodyPr/>
          <a:lstStyle/>
          <a:p>
            <a:r>
              <a:rPr lang="zh-TW" altLang="en-US" dirty="0"/>
              <a:t>心得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35132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自主學習紀錄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Unet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2050" name="Picture 2" descr="C:\Users\User\Downloads\IMG_20220409_21013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738349" y="-9177619"/>
            <a:ext cx="4800000" cy="36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User\Downloads\IMG_20220409_21013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-267513" y="1830230"/>
            <a:ext cx="5623079" cy="4217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User\Downloads\IMG_20220409_21014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9878" y="1127345"/>
            <a:ext cx="4235824" cy="5647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9430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自主學習紀錄</a:t>
            </a:r>
            <a:r>
              <a:rPr lang="en-US" altLang="zh-TW" dirty="0" smtClean="0"/>
              <a:t>(</a:t>
            </a:r>
            <a:r>
              <a:rPr lang="zh-TW" altLang="en-US" dirty="0" smtClean="0"/>
              <a:t>吃子彈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3074" name="Picture 2" descr="C:\Users\User\Downloads\IMG_20220409_21021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-654295" y="1826810"/>
            <a:ext cx="5751844" cy="4313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User\Downloads\IMG_20220409_210258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4023946" y="1853921"/>
            <a:ext cx="5720861" cy="4290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4521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為何做備忘錄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graphicFrame>
        <p:nvGraphicFramePr>
          <p:cNvPr id="4" name="資料庫圖表 3"/>
          <p:cNvGraphicFramePr/>
          <p:nvPr>
            <p:extLst>
              <p:ext uri="{D42A27DB-BD31-4B8C-83A1-F6EECF244321}">
                <p14:modId xmlns:p14="http://schemas.microsoft.com/office/powerpoint/2010/main" val="423813514"/>
              </p:ext>
            </p:extLst>
          </p:nvPr>
        </p:nvGraphicFramePr>
        <p:xfrm>
          <a:off x="611560" y="1484784"/>
          <a:ext cx="8136904" cy="50405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9597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成果展示</a:t>
            </a:r>
            <a:r>
              <a:rPr lang="en-US" altLang="zh-TW" dirty="0" smtClean="0"/>
              <a:t>(</a:t>
            </a:r>
            <a:r>
              <a:rPr lang="zh-TW" altLang="en-US" dirty="0" smtClean="0"/>
              <a:t>吃子彈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098" name="Picture 2" descr="C:\Users\User\Downloads\Screenshot_20220409-21521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38" y="1530285"/>
            <a:ext cx="9000000" cy="45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8145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成果展示</a:t>
            </a:r>
            <a:r>
              <a:rPr lang="en-US" altLang="zh-TW" dirty="0" smtClean="0"/>
              <a:t>(</a:t>
            </a:r>
            <a:r>
              <a:rPr lang="zh-TW" altLang="en-US" dirty="0" smtClean="0"/>
              <a:t>吃子彈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5122" name="Picture 2" descr="C:\Users\User\Downloads\Screenshot (2022年4月9日 下午9_54_35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000" y="1753979"/>
            <a:ext cx="9000000" cy="45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4175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成果展示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Unet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533" y="1770786"/>
            <a:ext cx="8409718" cy="20714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841" y="4222049"/>
            <a:ext cx="8585102" cy="2257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23880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成果展示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Unet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26" y="1325780"/>
            <a:ext cx="8676090" cy="5435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98288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心得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90147" y="1415561"/>
            <a:ext cx="8651630" cy="5064370"/>
          </a:xfrm>
        </p:spPr>
        <p:txBody>
          <a:bodyPr>
            <a:normAutofit lnSpcReduction="10000"/>
          </a:bodyPr>
          <a:lstStyle/>
          <a:p>
            <a:pPr marL="585216" lvl="1" indent="0">
              <a:buNone/>
            </a:pPr>
            <a:r>
              <a:rPr lang="en-US" altLang="zh-TW" dirty="0" smtClean="0"/>
              <a:t>	</a:t>
            </a:r>
            <a:r>
              <a:rPr lang="zh-TW" altLang="en-US" dirty="0" smtClean="0"/>
              <a:t>沒時間整理報告</a:t>
            </a:r>
            <a:r>
              <a:rPr lang="en-US" altLang="zh-TW" dirty="0" smtClean="0"/>
              <a:t>…</a:t>
            </a:r>
            <a:r>
              <a:rPr lang="zh-TW" altLang="en-US" dirty="0" smtClean="0"/>
              <a:t>，遊戲本身是有做完的，把</a:t>
            </a:r>
            <a:r>
              <a:rPr lang="zh-TW" altLang="en-US" dirty="0" smtClean="0">
                <a:hlinkClick r:id="rId2"/>
              </a:rPr>
              <a:t>專案</a:t>
            </a:r>
            <a:r>
              <a:rPr lang="zh-TW" altLang="en-US" dirty="0" smtClean="0"/>
              <a:t>下載下來，</a:t>
            </a:r>
            <a:r>
              <a:rPr lang="zh-TW" altLang="en-US" dirty="0">
                <a:solidFill>
                  <a:srgbClr val="FFFF00"/>
                </a:solidFill>
              </a:rPr>
              <a:t>用</a:t>
            </a:r>
            <a:r>
              <a:rPr lang="en-US" altLang="zh-TW" dirty="0">
                <a:solidFill>
                  <a:srgbClr val="FFFF00"/>
                </a:solidFill>
              </a:rPr>
              <a:t>Unity</a:t>
            </a:r>
            <a:r>
              <a:rPr lang="zh-TW" altLang="en-US" dirty="0">
                <a:solidFill>
                  <a:srgbClr val="FFFF00"/>
                </a:solidFill>
              </a:rPr>
              <a:t>執行</a:t>
            </a:r>
            <a:r>
              <a:rPr lang="zh-TW" altLang="en-US" dirty="0" smtClean="0">
                <a:solidFill>
                  <a:srgbClr val="FFFF00"/>
                </a:solidFill>
              </a:rPr>
              <a:t>，是可以玩的</a:t>
            </a:r>
            <a:r>
              <a:rPr lang="zh-TW" altLang="en-US" dirty="0" smtClean="0"/>
              <a:t>，可看到吃子彈修正有作用，開兩個視窗，或是兩台機台聯上同一網路，是能成功連上線的</a:t>
            </a:r>
            <a:r>
              <a:rPr lang="en-US" altLang="zh-TW" dirty="0" smtClean="0"/>
              <a:t>(</a:t>
            </a:r>
            <a:r>
              <a:rPr lang="zh-TW" altLang="en-US" dirty="0" smtClean="0"/>
              <a:t>記得選</a:t>
            </a:r>
            <a:r>
              <a:rPr lang="en-US" altLang="zh-TW" dirty="0" smtClean="0"/>
              <a:t>Shooter</a:t>
            </a:r>
            <a:r>
              <a:rPr lang="zh-TW" altLang="en-US" dirty="0" smtClean="0"/>
              <a:t>再開始遊戲，不然會出錯</a:t>
            </a:r>
            <a:r>
              <a:rPr lang="en-US" altLang="zh-TW" dirty="0" smtClean="0"/>
              <a:t>)(</a:t>
            </a:r>
            <a:r>
              <a:rPr lang="zh-TW" altLang="en-US" dirty="0" smtClean="0"/>
              <a:t>任何時候中斷，如停止伺服器、停止連線，也會出錯</a:t>
            </a:r>
            <a:r>
              <a:rPr lang="en-US" altLang="zh-TW" dirty="0" smtClean="0"/>
              <a:t>)(</a:t>
            </a:r>
            <a:r>
              <a:rPr lang="zh-TW" altLang="en-US" dirty="0" smtClean="0"/>
              <a:t>出錯是因為沒寫完</a:t>
            </a:r>
            <a:r>
              <a:rPr lang="en-US" altLang="zh-TW" dirty="0" smtClean="0"/>
              <a:t>)</a:t>
            </a:r>
            <a:r>
              <a:rPr lang="zh-TW" altLang="en-US" dirty="0" smtClean="0"/>
              <a:t>，希望在時間不足之下，能用以上證明我的努力</a:t>
            </a:r>
            <a:endParaRPr lang="en-US" altLang="zh-TW" dirty="0" smtClean="0"/>
          </a:p>
          <a:p>
            <a:pPr marL="585216" lvl="1" indent="0">
              <a:buNone/>
            </a:pPr>
            <a:r>
              <a:rPr lang="en-US" altLang="zh-TW" dirty="0" smtClean="0"/>
              <a:t/>
            </a:r>
            <a:br>
              <a:rPr lang="en-US" altLang="zh-TW" dirty="0" smtClean="0"/>
            </a:br>
            <a:endParaRPr lang="en-US" altLang="zh-TW" dirty="0"/>
          </a:p>
          <a:p>
            <a:pPr marL="585216" lvl="1" indent="0">
              <a:buNone/>
            </a:pPr>
            <a:r>
              <a:rPr lang="en-US" altLang="zh-TW" b="1" dirty="0" smtClean="0"/>
              <a:t>	</a:t>
            </a:r>
            <a:r>
              <a:rPr lang="zh-TW" altLang="en-US" b="1" dirty="0" smtClean="0"/>
              <a:t>但是，最後未</a:t>
            </a:r>
            <a:r>
              <a:rPr lang="en-US" altLang="zh-TW" b="1" dirty="0" err="1" smtClean="0"/>
              <a:t>Unet</a:t>
            </a:r>
            <a:r>
              <a:rPr lang="zh-TW" altLang="en-US" b="1" dirty="0" smtClean="0"/>
              <a:t>努力了那麼久，結果</a:t>
            </a:r>
            <a:r>
              <a:rPr lang="en-US" altLang="zh-TW" b="1" dirty="0" smtClean="0"/>
              <a:t>Unity</a:t>
            </a:r>
            <a:r>
              <a:rPr lang="zh-TW" altLang="en-US" b="1" dirty="0" smtClean="0"/>
              <a:t>就要不支援了，吃子彈修正也是，前三版想了那麼辛苦，結果主要修正用</a:t>
            </a:r>
            <a:r>
              <a:rPr lang="en-US" altLang="zh-TW" b="1" dirty="0" err="1" smtClean="0"/>
              <a:t>RayCast</a:t>
            </a:r>
            <a:r>
              <a:rPr lang="zh-TW" altLang="en-US" b="1" dirty="0" smtClean="0"/>
              <a:t>就好，實在有些不甘心。不過，這些思考、查資料與除錯訓練，還有操作</a:t>
            </a:r>
            <a:r>
              <a:rPr lang="zh-TW" altLang="en-US" b="1" dirty="0"/>
              <a:t>遊戲</a:t>
            </a:r>
            <a:r>
              <a:rPr lang="zh-TW" altLang="en-US" b="1" dirty="0" smtClean="0"/>
              <a:t>引擎的熟悉，都是確確實實的收到了，即使做白工、被淘汰，也要帶這些難以淘汰的經驗，正面積極的去跟上時代的腳步！</a:t>
            </a:r>
            <a:endParaRPr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1056480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要修正什麼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67544" y="1408932"/>
            <a:ext cx="8229600" cy="5332436"/>
          </a:xfrm>
        </p:spPr>
        <p:txBody>
          <a:bodyPr>
            <a:normAutofit/>
          </a:bodyPr>
          <a:lstStyle/>
          <a:p>
            <a:r>
              <a:rPr lang="zh-TW" altLang="en-US" dirty="0" smtClean="0"/>
              <a:t>子彈撞牆，速度設為零後</a:t>
            </a:r>
            <a:r>
              <a:rPr lang="en-US" altLang="zh-TW" dirty="0" smtClean="0"/>
              <a:t>:</a:t>
            </a:r>
            <a:br>
              <a:rPr lang="en-US" altLang="zh-TW" dirty="0" smtClean="0"/>
            </a:b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dirty="0" smtClean="0"/>
              <a:t>     預期</a:t>
            </a:r>
            <a:r>
              <a:rPr lang="en-US" altLang="zh-TW" dirty="0" smtClean="0"/>
              <a:t>(</a:t>
            </a:r>
            <a:r>
              <a:rPr lang="zh-TW" altLang="en-US" dirty="0"/>
              <a:t>停</a:t>
            </a:r>
            <a:r>
              <a:rPr lang="zh-TW" altLang="en-US" dirty="0" smtClean="0"/>
              <a:t>牆上</a:t>
            </a:r>
            <a:r>
              <a:rPr lang="en-US" altLang="zh-TW" dirty="0" smtClean="0"/>
              <a:t>)</a:t>
            </a:r>
            <a:r>
              <a:rPr lang="zh-TW" altLang="en-US" dirty="0" smtClean="0"/>
              <a:t>                  實際</a:t>
            </a:r>
            <a:r>
              <a:rPr lang="en-US" altLang="zh-TW" dirty="0" smtClean="0"/>
              <a:t>(</a:t>
            </a:r>
            <a:r>
              <a:rPr lang="zh-TW" altLang="en-US" dirty="0" smtClean="0"/>
              <a:t>陷進去了</a:t>
            </a:r>
            <a:r>
              <a:rPr lang="en-US" altLang="zh-TW" dirty="0" smtClean="0"/>
              <a:t>)</a:t>
            </a:r>
          </a:p>
          <a:p>
            <a:r>
              <a:rPr lang="zh-TW" altLang="en-US" dirty="0" smtClean="0"/>
              <a:t>修正之路就開始了</a:t>
            </a:r>
            <a:endParaRPr lang="zh-TW" altLang="en-US" dirty="0"/>
          </a:p>
        </p:txBody>
      </p:sp>
      <p:pic>
        <p:nvPicPr>
          <p:cNvPr id="1026" name="Picture 2" descr="C:\Users\User\Desktop\擷取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2136093"/>
            <a:ext cx="3024335" cy="3614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User\Desktop\擷取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2979" y="2136092"/>
            <a:ext cx="3253397" cy="3606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6575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7544" y="2492896"/>
            <a:ext cx="8229600" cy="2016224"/>
          </a:xfrm>
        </p:spPr>
        <p:txBody>
          <a:bodyPr/>
          <a:lstStyle/>
          <a:p>
            <a:r>
              <a:rPr lang="zh-TW" altLang="en-US" dirty="0" smtClean="0"/>
              <a:t>製作過程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>(</a:t>
            </a:r>
            <a:r>
              <a:rPr lang="zh-TW" altLang="en-US" dirty="0" smtClean="0"/>
              <a:t>以重大突破分類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68503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7544" y="2492896"/>
            <a:ext cx="8229600" cy="2016224"/>
          </a:xfrm>
        </p:spPr>
        <p:txBody>
          <a:bodyPr/>
          <a:lstStyle/>
          <a:p>
            <a:r>
              <a:rPr lang="zh-TW" altLang="en-US" dirty="0" smtClean="0"/>
              <a:t>第一版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07483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第一版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224643"/>
            <a:ext cx="8229600" cy="5084717"/>
          </a:xfrm>
        </p:spPr>
        <p:txBody>
          <a:bodyPr/>
          <a:lstStyle/>
          <a:p>
            <a:r>
              <a:rPr lang="zh-TW" altLang="en-US" sz="2400" dirty="0"/>
              <a:t>想到物理解運動學最常用的</a:t>
            </a:r>
            <a:r>
              <a:rPr lang="en-US" altLang="zh-TW" sz="2400" dirty="0"/>
              <a:t>Cos</a:t>
            </a:r>
            <a:r>
              <a:rPr lang="zh-TW" altLang="en-US" sz="2400" dirty="0"/>
              <a:t>，概念如下 </a:t>
            </a:r>
            <a:r>
              <a:rPr lang="en-US" altLang="zh-TW" sz="2400" dirty="0"/>
              <a:t>: </a:t>
            </a:r>
            <a:endParaRPr lang="zh-TW" altLang="en-US" sz="2400" dirty="0"/>
          </a:p>
          <a:p>
            <a:endParaRPr lang="zh-TW" altLang="en-US" dirty="0"/>
          </a:p>
        </p:txBody>
      </p:sp>
      <p:pic>
        <p:nvPicPr>
          <p:cNvPr id="2050" name="Picture 2" descr="C:\Users\User\Desktop\圖片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109" y="1694151"/>
            <a:ext cx="3020077" cy="2277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User\Desktop\圖片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4371" y="4146363"/>
            <a:ext cx="2997433" cy="2352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3" descr="C:\Users\User\Desktop\圖片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6253" y="1726875"/>
            <a:ext cx="3075551" cy="2320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C:\Users\User\Desktop\圖片5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109" y="4146363"/>
            <a:ext cx="3118268" cy="2352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5001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7" name="Google Shape;7187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第一版</a:t>
            </a:r>
            <a:endParaRPr/>
          </a:p>
        </p:txBody>
      </p:sp>
      <p:sp>
        <p:nvSpPr>
          <p:cNvPr id="7188" name="Google Shape;7188;p1"/>
          <p:cNvSpPr txBox="1">
            <a:spLocks noGrp="1"/>
          </p:cNvSpPr>
          <p:nvPr>
            <p:ph type="body" idx="1"/>
          </p:nvPr>
        </p:nvSpPr>
        <p:spPr>
          <a:xfrm>
            <a:off x="457200" y="1355271"/>
            <a:ext cx="8229600" cy="49540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zh-TW" altLang="en-US" dirty="0"/>
              <a:t>第五周想到，第六周除錯</a:t>
            </a:r>
            <a:r>
              <a:rPr lang="zh-TW" altLang="en-US" dirty="0" smtClean="0"/>
              <a:t>完</a:t>
            </a:r>
            <a:r>
              <a:rPr lang="en-US" altLang="zh-TW" dirty="0" smtClean="0"/>
              <a:t>(</a:t>
            </a:r>
            <a:r>
              <a:rPr lang="zh-TW" altLang="en-US" dirty="0" smtClean="0"/>
              <a:t>只有除程式錯誤，概念錯誤沒有</a:t>
            </a:r>
            <a:r>
              <a:rPr lang="en-US" altLang="zh-TW" dirty="0" smtClean="0"/>
              <a:t>)</a:t>
            </a:r>
            <a:r>
              <a:rPr lang="zh-TW" altLang="en-US" dirty="0" smtClean="0"/>
              <a:t>，</a:t>
            </a:r>
            <a:r>
              <a:rPr lang="zh-TW" altLang="en-US" dirty="0"/>
              <a:t>我稱之為</a:t>
            </a:r>
            <a:r>
              <a:rPr lang="zh-TW" altLang="en-US" b="1" dirty="0">
                <a:solidFill>
                  <a:srgbClr val="FFFF00"/>
                </a:solidFill>
              </a:rPr>
              <a:t>拉回修正</a:t>
            </a:r>
            <a:r>
              <a:rPr lang="zh-TW" altLang="en-US" b="1" dirty="0"/>
              <a:t> </a:t>
            </a:r>
            <a:r>
              <a:rPr lang="en-US" altLang="zh-TW" dirty="0" smtClean="0"/>
              <a:t>!</a:t>
            </a:r>
            <a:br>
              <a:rPr lang="en-US" altLang="zh-TW" dirty="0" smtClean="0"/>
            </a:br>
            <a:endParaRPr lang="en-US" altLang="zh-TW" dirty="0"/>
          </a:p>
          <a:p>
            <a:r>
              <a:rPr lang="zh-TW" altLang="en-US" dirty="0">
                <a:solidFill>
                  <a:srgbClr val="FFC000"/>
                </a:solidFill>
              </a:rPr>
              <a:t>但是</a:t>
            </a:r>
            <a:r>
              <a:rPr lang="en-US" altLang="zh-TW" dirty="0">
                <a:solidFill>
                  <a:srgbClr val="FFC000"/>
                </a:solidFill>
              </a:rPr>
              <a:t>!!</a:t>
            </a:r>
            <a:r>
              <a:rPr lang="zh-TW" altLang="en-US" dirty="0"/>
              <a:t>看完後一定有許多</a:t>
            </a:r>
            <a:r>
              <a:rPr lang="zh-TW" altLang="en-US" dirty="0">
                <a:solidFill>
                  <a:srgbClr val="FF0000"/>
                </a:solidFill>
              </a:rPr>
              <a:t>問題</a:t>
            </a:r>
            <a:r>
              <a:rPr lang="zh-TW" altLang="en-US" dirty="0"/>
              <a:t>，執行下來也有不少問題，等一下一起</a:t>
            </a:r>
            <a:r>
              <a:rPr lang="zh-TW" altLang="en-US" dirty="0" smtClean="0"/>
              <a:t>解釋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endParaRPr lang="en-US" altLang="zh-TW" dirty="0"/>
          </a:p>
          <a:p>
            <a:r>
              <a:rPr lang="en-US" altLang="zh-TW" dirty="0"/>
              <a:t>Ps.</a:t>
            </a:r>
            <a:r>
              <a:rPr lang="zh-TW" altLang="en-US" dirty="0"/>
              <a:t>此程式碼已流失，只有程式片段、文字紀錄與圖片草稿保留，所以</a:t>
            </a:r>
            <a:r>
              <a:rPr lang="zh-TW" alt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以下有原始碼處是之後模擬而</a:t>
            </a:r>
            <a:r>
              <a:rPr lang="zh-TW" altLang="en-US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成</a:t>
            </a:r>
            <a:r>
              <a:rPr lang="en-US" altLang="zh-TW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(</a:t>
            </a:r>
            <a:r>
              <a:rPr lang="zh-TW" altLang="en-US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只有模擬吃子彈部分</a:t>
            </a:r>
            <a:r>
              <a:rPr lang="en-US" altLang="zh-TW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)</a:t>
            </a:r>
            <a:r>
              <a:rPr lang="zh-TW" altLang="en-US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，</a:t>
            </a:r>
            <a:r>
              <a:rPr lang="zh-TW" alt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而且我也不確定所有觀念都是此時想到的，</a:t>
            </a:r>
            <a:r>
              <a:rPr lang="zh-TW" altLang="en-US" dirty="0"/>
              <a:t>但我會盡力回想的</a:t>
            </a:r>
            <a:r>
              <a:rPr lang="en-US" altLang="zh-TW" dirty="0"/>
              <a:t>!</a:t>
            </a: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鋒芒">
  <a:themeElements>
    <a:clrScheme name="鋒芒">
      <a:dk1>
        <a:sysClr val="windowText" lastClr="000000"/>
      </a:dk1>
      <a:lt1>
        <a:sysClr val="window" lastClr="FFFFFF"/>
      </a:lt1>
      <a:dk2>
        <a:srgbClr val="69676D"/>
      </a:dk2>
      <a:lt2>
        <a:srgbClr val="C9C2D1"/>
      </a:lt2>
      <a:accent1>
        <a:srgbClr val="CEB966"/>
      </a:accent1>
      <a:accent2>
        <a:srgbClr val="9CB084"/>
      </a:accent2>
      <a:accent3>
        <a:srgbClr val="6BB1C9"/>
      </a:accent3>
      <a:accent4>
        <a:srgbClr val="6585CF"/>
      </a:accent4>
      <a:accent5>
        <a:srgbClr val="7E6BC9"/>
      </a:accent5>
      <a:accent6>
        <a:srgbClr val="A379BB"/>
      </a:accent6>
      <a:hlink>
        <a:srgbClr val="410082"/>
      </a:hlink>
      <a:folHlink>
        <a:srgbClr val="932968"/>
      </a:folHlink>
    </a:clrScheme>
    <a:fontScheme name="鋒芒">
      <a:majorFont>
        <a:latin typeface="Lucida Sans"/>
        <a:ea typeface=""/>
        <a:cs typeface=""/>
        <a:font script="Grek" typeface="Arial"/>
        <a:font script="Cyrl" typeface="Arial"/>
        <a:font script="Jpan" typeface="HG丸ｺﾞｼｯｸM-PRO"/>
        <a:font script="Hang" typeface="휴먼옛체"/>
        <a:font script="Hans" typeface="黑体"/>
        <a:font script="Hant" typeface="微軟正黑體"/>
        <a:font script="Arab" typeface="Tahoma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Book Antiqua"/>
        <a:ea typeface=""/>
        <a:cs typeface=""/>
        <a:font script="Grek" typeface="Times New Roman"/>
        <a:font script="Cyrl" typeface="Times New Roman"/>
        <a:font script="Jpan" typeface="HG明朝B"/>
        <a:font script="Hang" typeface="돋움"/>
        <a:font script="Hans" typeface="宋体"/>
        <a:font script="Hant" typeface="新細明體"/>
        <a:font script="Arab" typeface="Times New Roman"/>
        <a:font script="Hebr" typeface="David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鋒芒">
      <a:fillStyleLst>
        <a:solidFill>
          <a:schemeClr val="phClr"/>
        </a:solidFill>
        <a:gradFill rotWithShape="1">
          <a:gsLst>
            <a:gs pos="20000">
              <a:schemeClr val="phClr">
                <a:tint val="9000"/>
              </a:schemeClr>
            </a:gs>
            <a:gs pos="100000">
              <a:schemeClr val="phClr">
                <a:tint val="70000"/>
                <a:satMod val="100000"/>
              </a:schemeClr>
            </a:gs>
          </a:gsLst>
          <a:path path="circle">
            <a:fillToRect l="-15000" t="-15000" r="115000" b="115000"/>
          </a:path>
        </a:gradFill>
        <a:gradFill rotWithShape="1">
          <a:gsLst>
            <a:gs pos="0">
              <a:schemeClr val="phClr">
                <a:shade val="60000"/>
              </a:schemeClr>
            </a:gs>
            <a:gs pos="33000">
              <a:schemeClr val="phClr">
                <a:tint val="86500"/>
              </a:schemeClr>
            </a:gs>
            <a:gs pos="46750">
              <a:schemeClr val="phClr">
                <a:tint val="71000"/>
                <a:satMod val="112000"/>
              </a:schemeClr>
            </a:gs>
            <a:gs pos="53000">
              <a:schemeClr val="phClr">
                <a:tint val="71000"/>
                <a:satMod val="112000"/>
              </a:schemeClr>
            </a:gs>
            <a:gs pos="68000">
              <a:schemeClr val="phClr">
                <a:tint val="86000"/>
              </a:schemeClr>
            </a:gs>
            <a:gs pos="100000">
              <a:schemeClr val="phClr">
                <a:shade val="60000"/>
              </a:schemeClr>
            </a:gs>
          </a:gsLst>
          <a:lin ang="8350000" scaled="1"/>
        </a:gradFill>
      </a:fillStyleLst>
      <a:lnStyleLst>
        <a:ln w="9525" cap="flat" cmpd="sng" algn="ctr">
          <a:solidFill>
            <a:schemeClr val="phClr">
              <a:shade val="48000"/>
              <a:satMod val="11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130000" dist="101600" dir="2700000" algn="tl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100000"/>
            </a:lightRig>
          </a:scene3d>
          <a:sp3d>
            <a:bevelT w="508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r="10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3000"/>
                <a:satMod val="110000"/>
              </a:schemeClr>
              <a:schemeClr val="phClr">
                <a:tint val="60000"/>
                <a:satMod val="425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6348</TotalTime>
  <Words>1663</Words>
  <Application>Microsoft Office PowerPoint</Application>
  <PresentationFormat>如螢幕大小 (4:3)</PresentationFormat>
  <Paragraphs>130</Paragraphs>
  <Slides>44</Slides>
  <Notes>2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44</vt:i4>
      </vt:variant>
    </vt:vector>
  </HeadingPairs>
  <TitlesOfParts>
    <vt:vector size="45" baseType="lpstr">
      <vt:lpstr>鋒芒</vt:lpstr>
      <vt:lpstr>程式備忘錄</vt:lpstr>
      <vt:lpstr>PowerPoint 簡報</vt:lpstr>
      <vt:lpstr>目錄</vt:lpstr>
      <vt:lpstr>為何做備忘錄</vt:lpstr>
      <vt:lpstr>要修正什麼</vt:lpstr>
      <vt:lpstr>製作過程 (以重大突破分類)</vt:lpstr>
      <vt:lpstr>第一版</vt:lpstr>
      <vt:lpstr>第一版</vt:lpstr>
      <vt:lpstr>第一版</vt:lpstr>
      <vt:lpstr>第一版。問題</vt:lpstr>
      <vt:lpstr>第一版。問題</vt:lpstr>
      <vt:lpstr>第一版。問題</vt:lpstr>
      <vt:lpstr>第一版。原始碼</vt:lpstr>
      <vt:lpstr>第一版。原始碼</vt:lpstr>
      <vt:lpstr>第一版。原始碼</vt:lpstr>
      <vt:lpstr>第一版。原始碼</vt:lpstr>
      <vt:lpstr>第一版。原始碼</vt:lpstr>
      <vt:lpstr>第一版。原始碼</vt:lpstr>
      <vt:lpstr>第一版。小結</vt:lpstr>
      <vt:lpstr>第二版</vt:lpstr>
      <vt:lpstr>第二版。前言</vt:lpstr>
      <vt:lpstr>第二版</vt:lpstr>
      <vt:lpstr>第二版</vt:lpstr>
      <vt:lpstr>第二版</vt:lpstr>
      <vt:lpstr>第二版。問題</vt:lpstr>
      <vt:lpstr>第二版。問題</vt:lpstr>
      <vt:lpstr>第二版。問題</vt:lpstr>
      <vt:lpstr>第二版。問題</vt:lpstr>
      <vt:lpstr>第二版。問題</vt:lpstr>
      <vt:lpstr>第二版。問題</vt:lpstr>
      <vt:lpstr>第三版</vt:lpstr>
      <vt:lpstr>第三版</vt:lpstr>
      <vt:lpstr>第三版</vt:lpstr>
      <vt:lpstr>第三版。問題</vt:lpstr>
      <vt:lpstr>第三版。問題</vt:lpstr>
      <vt:lpstr>第三版。心得</vt:lpstr>
      <vt:lpstr>心得</vt:lpstr>
      <vt:lpstr>自主學習紀錄(Unet)</vt:lpstr>
      <vt:lpstr>自主學習紀錄(吃子彈)</vt:lpstr>
      <vt:lpstr>成果展示(吃子彈)</vt:lpstr>
      <vt:lpstr>成果展示(吃子彈)</vt:lpstr>
      <vt:lpstr>成果展示(Unet)</vt:lpstr>
      <vt:lpstr>成果展示(Unet)</vt:lpstr>
      <vt:lpstr>心得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程式備忘錄</dc:title>
  <dc:creator>User</dc:creator>
  <cp:lastModifiedBy>User</cp:lastModifiedBy>
  <cp:revision>62</cp:revision>
  <dcterms:modified xsi:type="dcterms:W3CDTF">2022-04-09T14:06:57Z</dcterms:modified>
</cp:coreProperties>
</file>